
<file path=[Content_Types].xml><?xml version="1.0" encoding="utf-8"?>
<Types xmlns="http://schemas.openxmlformats.org/package/2006/content-types">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notesSlides/notesSlide2.xml" ContentType="application/vnd.openxmlformats-officedocument.presentationml.notesSlide+xml"/>
  <Override PartName="/ppt/diagrams/colors1.xml" ContentType="application/vnd.openxmlformats-officedocument.drawingml.diagramColors+xml"/>
  <Override PartName="/ppt/slideMasters/slideMaster1.xml" ContentType="application/vnd.openxmlformats-officedocument.presentationml.slideMaster+xml"/>
  <Override PartName="/ppt/slides/slide4.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15.xml" ContentType="application/vnd.openxmlformats-officedocument.presentationml.slideLayout+xml"/>
  <Default Extension="rels" ContentType="application/vnd.openxmlformats-package.relationships+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14.xml" ContentType="application/vnd.openxmlformats-officedocument.presentationml.notesSlide+xml"/>
  <Default Extension="wdp" ContentType="image/vnd.ms-photo"/>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layout1.xml" ContentType="application/vnd.openxmlformats-officedocument.drawingml.diagramLayou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diagrams/data1.xml" ContentType="application/vnd.openxmlformats-officedocument.drawingml.diagramData+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diagrams/drawing1.xml" ContentType="application/vnd.ms-office.drawingml.diagramDrawing+xml"/>
  <Override PartName="/ppt/slides/slide1.xml" ContentType="application/vnd.openxmlformats-officedocument.presentationml.slide+xml"/>
  <Override PartName="/ppt/slides/slide15.xml" ContentType="application/vnd.openxmlformats-officedocument.presentationml.slide+xml"/>
  <Default Extension="jpeg" ContentType="image/jpeg"/>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diagrams/quickStyle1.xml" ContentType="application/vnd.openxmlformats-officedocument.drawingml.diagramStyl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18"/>
  </p:notesMasterIdLst>
  <p:sldIdLst>
    <p:sldId id="256" r:id="rId2"/>
    <p:sldId id="260" r:id="rId3"/>
    <p:sldId id="349" r:id="rId4"/>
    <p:sldId id="364" r:id="rId5"/>
    <p:sldId id="363" r:id="rId6"/>
    <p:sldId id="365" r:id="rId7"/>
    <p:sldId id="324" r:id="rId8"/>
    <p:sldId id="366" r:id="rId9"/>
    <p:sldId id="341" r:id="rId10"/>
    <p:sldId id="330" r:id="rId11"/>
    <p:sldId id="359" r:id="rId12"/>
    <p:sldId id="348" r:id="rId13"/>
    <p:sldId id="325" r:id="rId14"/>
    <p:sldId id="367" r:id="rId15"/>
    <p:sldId id="295" r:id="rId16"/>
    <p:sldId id="270" r:id="rId1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B01513"/>
    <a:srgbClr val="B68E15"/>
    <a:srgbClr val="23585E"/>
    <a:srgbClr val="AE4144"/>
    <a:srgbClr val="2B6A72"/>
    <a:srgbClr val="954371"/>
    <a:srgbClr val="829FCA"/>
    <a:srgbClr val="000000"/>
    <a:srgbClr val="426B6F"/>
    <a:srgbClr val="660066"/>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ile medio 2 - Color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ile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Stile medio 2 - Colore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5FD0F851-EC5A-4D38-B0AD-8093EC10F338}" styleName="Stile chiaro 1 - Colore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D7B26C5-4107-4FEC-AEDC-1716B250A1EF}" styleName="Stile chiaro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3200" autoAdjust="0"/>
  </p:normalViewPr>
  <p:slideViewPr>
    <p:cSldViewPr snapToGrid="0">
      <p:cViewPr>
        <p:scale>
          <a:sx n="75" d="100"/>
          <a:sy n="75" d="100"/>
        </p:scale>
        <p:origin x="-2202" y="-150"/>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image" Target="../media/image17.emf"/></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23271-A74D-46D2-9817-184B073632D9}" type="doc">
      <dgm:prSet loTypeId="urn:microsoft.com/office/officeart/2009/layout/ReverseList" loCatId="relationship" qsTypeId="urn:microsoft.com/office/officeart/2005/8/quickstyle/simple1" qsCatId="simple" csTypeId="urn:microsoft.com/office/officeart/2005/8/colors/colorful4" csCatId="colorful" phldr="1"/>
      <dgm:spPr/>
      <dgm:t>
        <a:bodyPr/>
        <a:lstStyle/>
        <a:p>
          <a:endParaRPr lang="it-IT"/>
        </a:p>
      </dgm:t>
    </dgm:pt>
    <dgm:pt modelId="{6F4F4628-C71E-4132-BB53-0B96FAC2542E}" type="pres">
      <dgm:prSet presAssocID="{7E323271-A74D-46D2-9817-184B073632D9}" presName="Name0" presStyleCnt="0">
        <dgm:presLayoutVars>
          <dgm:chMax val="2"/>
          <dgm:chPref val="2"/>
          <dgm:animLvl val="lvl"/>
        </dgm:presLayoutVars>
      </dgm:prSet>
      <dgm:spPr/>
      <dgm:t>
        <a:bodyPr/>
        <a:lstStyle/>
        <a:p>
          <a:endParaRPr lang="it-IT"/>
        </a:p>
      </dgm:t>
    </dgm:pt>
  </dgm:ptLst>
  <dgm:cxnLst>
    <dgm:cxn modelId="{2E362668-5109-406A-89D7-C7A3A566AEC9}" type="presOf" srcId="{7E323271-A74D-46D2-9817-184B073632D9}" destId="{6F4F4628-C71E-4132-BB53-0B96FAC2542E}" srcOrd="0" destOrd="0" presId="urn:microsoft.com/office/officeart/2009/layout/ReverseList"/>
  </dgm:cxnLst>
  <dgm:bg>
    <a:blipFill>
      <a:blip xmlns:r="http://schemas.openxmlformats.org/officeDocument/2006/relationships" r:embed="rId1"/>
      <a:stretch>
        <a:fillRect/>
      </a:stretch>
    </a:blipFill>
  </dgm:bg>
  <dgm:whole/>
  <dgm:extLst>
    <a:ext uri="http://schemas.microsoft.com/office/drawing/2008/diagram">
      <dsp:dataModelExt xmlns:dsp="http://schemas.microsoft.com/office/drawing/2008/diagram" xmlns="" relId="rId9"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9/layout/ReverseList">
  <dgm:title val=""/>
  <dgm:desc val=""/>
  <dgm:catLst>
    <dgm:cat type="relationship" pri="3800"/>
  </dgm:catLst>
  <dgm:samp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clrData>
  <dgm:layoutNode name="Name0">
    <dgm:varLst>
      <dgm:chMax val="2"/>
      <dgm:chPref val="2"/>
      <dgm:animLvl val="lvl"/>
    </dgm:varLst>
    <dgm:choose name="Name1">
      <dgm:if name="Name2" axis="ch" ptType="node" func="cnt" op="lte" val="1">
        <dgm:alg type="composite">
          <dgm:param type="ar" val="0.9993"/>
        </dgm:alg>
      </dgm:if>
      <dgm:else name="Name3">
        <dgm:alg type="composite">
          <dgm:param type="ar" val="0.8036"/>
        </dgm:alg>
      </dgm:else>
    </dgm:choose>
    <dgm:shape xmlns:r="http://schemas.openxmlformats.org/officeDocument/2006/relationships" r:blip="">
      <dgm:adjLst/>
    </dgm:shape>
    <dgm:choose name="Name4">
      <dgm:if name="Name5" axis="ch" ptType="node" func="cnt" op="lte" val="1">
        <dgm:constrLst>
          <dgm:constr type="primFontSz" for="des" ptType="node" op="equ" val="65"/>
          <dgm:constr type="l" for="ch" forName="LeftNode" refType="w" fact="0"/>
          <dgm:constr type="t" for="ch" forName="LeftNode" refType="h" fact="0.25"/>
          <dgm:constr type="w" for="ch" forName="LeftNode" refType="w" fact="0.5"/>
          <dgm:constr type="h" for="ch" forName="LeftNode" refType="h"/>
          <dgm:constr type="l" for="ch" forName="LeftText" refType="w" fact="0"/>
          <dgm:constr type="t" for="ch" forName="LeftText" refType="h" fact="0.25"/>
          <dgm:constr type="w" for="ch" forName="LeftText" refType="w" fact="0.5"/>
          <dgm:constr type="h" for="ch" forName="LeftText" refType="h"/>
        </dgm:constrLst>
      </dgm:if>
      <dgm:else name="Name6">
        <dgm:constrLst>
          <dgm:constr type="primFontSz" for="des" ptType="node" op="equ" val="65"/>
          <dgm:constr type="l" for="ch" forName="LeftNode" refType="w" fact="0"/>
          <dgm:constr type="t" for="ch" forName="LeftNode" refType="h" fact="0.1786"/>
          <dgm:constr type="w" for="ch" forName="LeftNode" refType="w" fact="0.4889"/>
          <dgm:constr type="h" for="ch" forName="LeftNode" refType="h" fact="0.6429"/>
          <dgm:constr type="l" for="ch" forName="LeftText" refType="w" fact="0"/>
          <dgm:constr type="t" for="ch" forName="LeftText" refType="h" fact="0.1786"/>
          <dgm:constr type="w" for="ch" forName="LeftText" refType="w" fact="0.4889"/>
          <dgm:constr type="h" for="ch" forName="LeftText" refType="h" fact="0.6429"/>
          <dgm:constr type="l" for="ch" forName="RightNode" refType="w" fact="0.5111"/>
          <dgm:constr type="t" for="ch" forName="RightNode" refType="h" fact="0.1786"/>
          <dgm:constr type="w" for="ch" forName="RightNode" refType="w" fact="0.4889"/>
          <dgm:constr type="h" for="ch" forName="RightNode" refType="h" fact="0.6429"/>
          <dgm:constr type="l" for="ch" forName="RightText" refType="w" fact="0.5111"/>
          <dgm:constr type="t" for="ch" forName="RightText" refType="h" fact="0.1786"/>
          <dgm:constr type="w" for="ch" forName="RightText" refType="w" fact="0.4889"/>
          <dgm:constr type="h" for="ch" forName="RightText" refType="h" fact="0.6429"/>
          <dgm:constr type="l" for="ch" forName="TopArrow" refType="w" fact="0.2444"/>
          <dgm:constr type="t" for="ch" forName="TopArrow" refType="h" fact="0"/>
          <dgm:constr type="w" for="ch" forName="TopArrow" refType="w" fact="0.5111"/>
          <dgm:constr type="h" for="ch" forName="TopArrow" refType="h" fact="0.4107"/>
          <dgm:constr type="l" for="ch" forName="BottomArrow" refType="w" fact="0.2444"/>
          <dgm:constr type="t" for="ch" forName="BottomArrow" refType="h" fact="0.5893"/>
          <dgm:constr type="w" for="ch" forName="BottomArrow" refType="w" fact="0.5111"/>
          <dgm:constr type="h" for="ch" forName="BottomArrow" refType="h" fact="0.4107"/>
        </dgm:constrLst>
      </dgm:else>
    </dgm:choose>
    <dgm:choose name="Name7">
      <dgm:if name="Name8" axis="ch" ptType="node" func="cnt" op="gte" val="1">
        <dgm:layoutNode name="LeftText" styleLbl="revTx" moveWith="LeftNode">
          <dgm:varLst>
            <dgm:bulletEnabled val="1"/>
          </dgm:varLst>
          <dgm:alg type="tx">
            <dgm:param type="txAnchorVert" val="t"/>
            <dgm:param type="parTxLTRAlign" val="l"/>
          </dgm:alg>
          <dgm:choose name="Name9">
            <dgm:if name="Name10" axis="ch" ptType="node" func="cnt" op="lte" val="1">
              <dgm:shape xmlns:r="http://schemas.openxmlformats.org/officeDocument/2006/relationships" type="roundRect" r:blip="" hideGeom="1">
                <dgm:adjLst>
                  <dgm:adj idx="1" val="0.1667"/>
                  <dgm:adj idx="2" val="0"/>
                </dgm:adjLst>
              </dgm:shape>
              <dgm:presOf axis="ch desOrSelf" ptType="node node" st="1 1" cnt="1 0"/>
              <dgm:constrLst>
                <dgm:constr type="lMarg" refType="primFontSz" fact="0.3"/>
                <dgm:constr type="rMarg" refType="primFontSz" fact="0.3"/>
                <dgm:constr type="tMarg" refType="primFontSz" fact="0.5"/>
                <dgm:constr type="bMarg" refType="primFontSz" fact="0.5"/>
              </dgm:constrLst>
            </dgm:if>
            <dgm:else name="Name11">
              <dgm:shape xmlns:r="http://schemas.openxmlformats.org/officeDocument/2006/relationships" rot="270" type="round2SameRect" r:blip="" hideGeom="1">
                <dgm:adjLst>
                  <dgm:adj idx="1" val="0.1667"/>
                  <dgm:adj idx="2" val="0"/>
                </dgm:adjLst>
              </dgm:shape>
              <dgm:presOf axis="ch desOrSelf" ptType="node node" st="1 1" cnt="1 0"/>
              <dgm:constrLst>
                <dgm:constr type="lMarg" refType="primFontSz" fact="0.3"/>
                <dgm:constr type="rMarg" refType="primFontSz" fact="0.45"/>
                <dgm:constr type="tMarg" refType="primFontSz" fact="0.5"/>
                <dgm:constr type="bMarg" refType="primFontSz" fact="0.5"/>
              </dgm:constrLst>
            </dgm:else>
          </dgm:choose>
          <dgm:ruleLst>
            <dgm:rule type="primFontSz" val="5" fact="NaN" max="NaN"/>
          </dgm:ruleLst>
        </dgm:layoutNode>
        <dgm:layoutNode name="LeftNode" styleLbl="bgImgPlace1">
          <dgm:varLst>
            <dgm:chMax val="2"/>
            <dgm:chPref val="2"/>
          </dgm:varLst>
          <dgm:alg type="sp"/>
          <dgm:choose name="Name12">
            <dgm:if name="Name13" axis="ch" ptType="node" func="cnt" op="lte" val="1">
              <dgm:shape xmlns:r="http://schemas.openxmlformats.org/officeDocument/2006/relationships" type="roundRect" r:blip="">
                <dgm:adjLst>
                  <dgm:adj idx="1" val="0.1667"/>
                  <dgm:adj idx="2" val="0"/>
                </dgm:adjLst>
              </dgm:shape>
            </dgm:if>
            <dgm:else name="Name14">
              <dgm:shape xmlns:r="http://schemas.openxmlformats.org/officeDocument/2006/relationships" rot="270" type="round2SameRect" r:blip="">
                <dgm:adjLst>
                  <dgm:adj idx="1" val="0.1667"/>
                  <dgm:adj idx="2" val="0"/>
                </dgm:adjLst>
              </dgm:shape>
            </dgm:else>
          </dgm:choose>
          <dgm:presOf axis="ch desOrSelf" ptType="node node" st="1 1" cnt="1 0"/>
        </dgm:layoutNode>
        <dgm:choose name="Name15">
          <dgm:if name="Name16" axis="ch" ptType="node" func="cnt" op="gte" val="2">
            <dgm:layoutNode name="RightText" styleLbl="revTx" moveWith="RightNode">
              <dgm:varLst>
                <dgm:bulletEnabled val="1"/>
              </dgm:varLst>
              <dgm:alg type="tx">
                <dgm:param type="txAnchorVert" val="t"/>
                <dgm:param type="parTxLTRAlign" val="l"/>
              </dgm:alg>
              <dgm:shape xmlns:r="http://schemas.openxmlformats.org/officeDocument/2006/relationships" rot="90" type="round2SameRect" r:blip="" hideGeom="1">
                <dgm:adjLst>
                  <dgm:adj idx="1" val="0.1667"/>
                  <dgm:adj idx="2" val="0"/>
                </dgm:adjLst>
              </dgm:shape>
              <dgm:presOf axis="ch desOrSelf" ptType="node node" st="2 1" cnt="1 0"/>
              <dgm:constrLst>
                <dgm:constr type="lMarg" refType="primFontSz" fact="0.45"/>
                <dgm:constr type="rMarg" refType="primFontSz" fact="0.3"/>
                <dgm:constr type="tMarg" refType="primFontSz" fact="0.5"/>
                <dgm:constr type="bMarg" refType="primFontSz" fact="0.5"/>
              </dgm:constrLst>
              <dgm:ruleLst>
                <dgm:rule type="primFontSz" val="5" fact="NaN" max="NaN"/>
              </dgm:ruleLst>
            </dgm:layoutNode>
            <dgm:layoutNode name="RightNode" styleLbl="bgImgPlace1">
              <dgm:varLst>
                <dgm:chMax val="0"/>
                <dgm:chPref val="0"/>
              </dgm:varLst>
              <dgm:alg type="sp"/>
              <dgm:shape xmlns:r="http://schemas.openxmlformats.org/officeDocument/2006/relationships" rot="90" type="round2SameRect" r:blip="">
                <dgm:adjLst>
                  <dgm:adj idx="1" val="0.1667"/>
                  <dgm:adj idx="2" val="0"/>
                </dgm:adjLst>
              </dgm:shape>
              <dgm:presOf axis="ch desOrSelf" ptType="node node" st="2 1" cnt="1 0"/>
            </dgm:layoutNode>
            <dgm:layoutNode name="TopArrow">
              <dgm:alg type="sp"/>
              <dgm:shape xmlns:r="http://schemas.openxmlformats.org/officeDocument/2006/relationships" type="circularArrow" r:blip="">
                <dgm:adjLst>
                  <dgm:adj idx="1" val="0.125"/>
                  <dgm:adj idx="2" val="19.0387"/>
                  <dgm:adj idx="3" val="-19.0387"/>
                  <dgm:adj idx="4" val="180"/>
                  <dgm:adj idx="5" val="0.125"/>
                </dgm:adjLst>
              </dgm:shape>
              <dgm:presOf/>
            </dgm:layoutNode>
            <dgm:layoutNode name="BottomArrow">
              <dgm:alg type="sp"/>
              <dgm:shape xmlns:r="http://schemas.openxmlformats.org/officeDocument/2006/relationships" rot="180" type="circularArrow" r:blip="">
                <dgm:adjLst>
                  <dgm:adj idx="1" val="0.125"/>
                  <dgm:adj idx="2" val="19.0387"/>
                  <dgm:adj idx="3" val="-19.0387"/>
                  <dgm:adj idx="4" val="180"/>
                  <dgm:adj idx="5" val="0.125"/>
                </dgm:adjLst>
              </dgm:shape>
              <dgm:presOf/>
            </dgm:layoutNode>
          </dgm:if>
          <dgm:else name="Name17"/>
        </dgm:choose>
      </dgm:if>
      <dgm:else name="Name1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98A6058-E8ED-4072-A8C8-7433F3504CAB}" type="datetimeFigureOut">
              <a:rPr lang="it-IT" smtClean="0"/>
              <a:pPr/>
              <a:t>19/12/2018</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6BEB06-CD59-4FDF-9C41-A98B09EE3869}" type="slidenum">
              <a:rPr lang="it-IT" smtClean="0"/>
              <a:pPr/>
              <a:t>‹N›</a:t>
            </a:fld>
            <a:endParaRPr lang="it-IT"/>
          </a:p>
        </p:txBody>
      </p:sp>
    </p:spTree>
    <p:extLst>
      <p:ext uri="{BB962C8B-B14F-4D97-AF65-F5344CB8AC3E}">
        <p14:creationId xmlns:p14="http://schemas.microsoft.com/office/powerpoint/2010/main" xmlns="" val="644272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a:t>
            </a:fld>
            <a:endParaRPr lang="it-IT" dirty="0"/>
          </a:p>
        </p:txBody>
      </p:sp>
    </p:spTree>
    <p:extLst>
      <p:ext uri="{BB962C8B-B14F-4D97-AF65-F5344CB8AC3E}">
        <p14:creationId xmlns:p14="http://schemas.microsoft.com/office/powerpoint/2010/main" xmlns="" val="40988154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sz="1200" b="0" i="0" u="none" strike="noStrike" kern="1200" baseline="0">
                <a:solidFill>
                  <a:schemeClr val="tx1"/>
                </a:solidFill>
                <a:latin typeface="+mn-lt"/>
                <a:ea typeface="+mn-ea"/>
                <a:cs typeface="+mn-cs"/>
              </a:rPr>
              <a:t>I processi di produzione di molte aziende </a:t>
            </a:r>
          </a:p>
          <a:p>
            <a:pPr marL="228600" indent="-228600">
              <a:buFont typeface="+mj-lt"/>
              <a:buAutoNum type="arabicPeriod"/>
            </a:pPr>
            <a:r>
              <a:rPr lang="it-IT" sz="1200" b="0" i="0" u="none" strike="noStrike" kern="1200" baseline="0">
                <a:solidFill>
                  <a:schemeClr val="tx1"/>
                </a:solidFill>
                <a:latin typeface="+mn-lt"/>
                <a:ea typeface="+mn-ea"/>
                <a:cs typeface="+mn-cs"/>
              </a:rPr>
              <a:t>sono all’inizio di un cambiamento massivo ancora non facilmente valutabile nella portata finale, caratterizzato:</a:t>
            </a:r>
          </a:p>
          <a:p>
            <a:pPr marL="228600" indent="-228600">
              <a:buFont typeface="+mj-lt"/>
              <a:buAutoNum type="arabicPeriod"/>
            </a:pPr>
            <a:r>
              <a:rPr lang="it-IT" sz="1200" b="0" i="0" u="none" strike="noStrike" kern="1200" baseline="0">
                <a:solidFill>
                  <a:schemeClr val="tx1"/>
                </a:solidFill>
                <a:latin typeface="+mn-lt"/>
                <a:ea typeface="+mn-ea"/>
                <a:cs typeface="+mn-cs"/>
              </a:rPr>
              <a:t>dalla Digitalizzazione (cioè la de-materializzazione di prodotti fisici e servizi);</a:t>
            </a:r>
          </a:p>
          <a:p>
            <a:pPr marL="228600" indent="-228600">
              <a:buFont typeface="+mj-lt"/>
              <a:buAutoNum type="arabicPeriod"/>
            </a:pPr>
            <a:r>
              <a:rPr lang="it-IT" sz="1200" b="0" i="0" u="none" strike="noStrike" kern="1200" baseline="0">
                <a:solidFill>
                  <a:schemeClr val="tx1"/>
                </a:solidFill>
                <a:latin typeface="+mn-lt"/>
                <a:ea typeface="+mn-ea"/>
                <a:cs typeface="+mn-cs"/>
              </a:rPr>
              <a:t>dalla Sharing Economy (basata su strumenti online che facilitano la transizione come il car sharing);</a:t>
            </a:r>
          </a:p>
          <a:p>
            <a:pPr marL="228600" indent="-228600">
              <a:buFont typeface="+mj-lt"/>
              <a:buAutoNum type="arabicPeriod"/>
            </a:pPr>
            <a:r>
              <a:rPr lang="it-IT" sz="1200" b="0" i="0" u="none" strike="noStrike" kern="1200" baseline="0">
                <a:solidFill>
                  <a:schemeClr val="tx1"/>
                </a:solidFill>
                <a:latin typeface="+mn-lt"/>
                <a:ea typeface="+mn-ea"/>
                <a:cs typeface="+mn-cs"/>
              </a:rPr>
              <a:t>e da una Coscienza sociale e ambientale, che porta ad un uso responsabile delle risorse.</a:t>
            </a:r>
          </a:p>
          <a:p>
            <a:pPr marL="228600" indent="-228600">
              <a:buFont typeface="+mj-lt"/>
              <a:buAutoNum type="arabicPeriod"/>
            </a:pPr>
            <a:endParaRPr lang="it-IT" b="0" dirty="0"/>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b="0" dirty="0"/>
          </a:p>
          <a:p>
            <a:pPr marL="228600" indent="-228600" algn="just">
              <a:lnSpc>
                <a:spcPct val="120000"/>
              </a:lnSpc>
              <a:buFont typeface="+mj-lt"/>
              <a:buAutoNum type="arabicPeriod"/>
              <a:defRPr/>
            </a:pPr>
            <a:endParaRPr lang="it-IT" sz="1200" b="0" dirty="0">
              <a:cs typeface="Arial" charset="0"/>
            </a:endParaRPr>
          </a:p>
          <a:p>
            <a:pPr marL="342900" indent="-342900" algn="just">
              <a:lnSpc>
                <a:spcPct val="120000"/>
              </a:lnSpc>
              <a:buFont typeface="+mj-lt"/>
              <a:buAutoNum type="arabicPeriod"/>
              <a:defRPr/>
            </a:pPr>
            <a:endParaRPr lang="it-IT" sz="1200" b="0" i="1" dirty="0">
              <a:cs typeface="Arial" charset="0"/>
            </a:endParaRPr>
          </a:p>
          <a:p>
            <a:pPr marL="228600" indent="-228600" algn="just">
              <a:lnSpc>
                <a:spcPct val="120000"/>
              </a:lnSpc>
              <a:buFont typeface="+mj-lt"/>
              <a:buAutoNum type="arabicPeriod"/>
              <a:defRPr/>
            </a:pPr>
            <a:endParaRPr lang="it-IT" sz="1200" b="0" dirty="0">
              <a:cs typeface="Arial" charset="0"/>
            </a:endParaRPr>
          </a:p>
          <a:p>
            <a:pPr marL="228600" indent="-228600">
              <a:buFont typeface="+mj-lt"/>
              <a:buAutoNum type="arabicPeriod"/>
            </a:pPr>
            <a:endParaRPr lang="it-IT" sz="1200" b="0" i="0" u="none" strike="noStrike" kern="1200" baseline="0" dirty="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it-IT" b="0"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40252203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a:solidFill>
                  <a:schemeClr val="tx1"/>
                </a:solidFill>
                <a:latin typeface="Garamond"/>
                <a:ea typeface="+mn-ea"/>
                <a:cs typeface="Garamond"/>
              </a:rPr>
              <a:t>AUDIO</a:t>
            </a:r>
          </a:p>
          <a:p>
            <a:pPr marL="228600" indent="-228600" algn="l">
              <a:buFont typeface="+mj-lt"/>
              <a:buAutoNum type="arabicPeriod"/>
            </a:pPr>
            <a:r>
              <a:rPr lang="it-IT" altLang="it-IT" sz="1200" b="0">
                <a:solidFill>
                  <a:schemeClr val="tx1"/>
                </a:solidFill>
              </a:rPr>
              <a:t>La velocità del cambiamento è un altro aspetto che caratterizza </a:t>
            </a:r>
          </a:p>
          <a:p>
            <a:pPr marL="228600" indent="-228600" algn="l">
              <a:buFont typeface="+mj-lt"/>
              <a:buAutoNum type="arabicPeriod"/>
            </a:pPr>
            <a:r>
              <a:rPr lang="it-IT" altLang="it-IT" sz="1200" b="0">
                <a:solidFill>
                  <a:schemeClr val="tx1"/>
                </a:solidFill>
              </a:rPr>
              <a:t>le abitudini dei cittadini, le decisioni di consumo, i modelli di business delle aziende e, di riflesso, le opportunità di investimento in un mondo sempre più globalizzato e tecnologico.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a:t>I padroni del petrolio a livello mondiale sono stati soppiantati, in termini di capitalizzazione e redditività,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a:t>dalle nuove aziende legate al settore tecnologico e delle comunicazioni. </a:t>
            </a:r>
          </a:p>
          <a:p>
            <a:pPr marL="228600" indent="-228600" algn="l">
              <a:buFont typeface="+mj-lt"/>
              <a:buAutoNum type="arabicPeriod"/>
            </a:pPr>
            <a:endParaRPr lang="it-IT" altLang="it-IT" sz="1200" b="0">
              <a:solidFill>
                <a:schemeClr val="tx1"/>
              </a:solidFill>
            </a:endParaRPr>
          </a:p>
          <a:p>
            <a:pPr marL="0" indent="0" algn="l">
              <a:buFont typeface="+mj-lt"/>
              <a:buNone/>
            </a:pPr>
            <a:r>
              <a:rPr lang="it-IT" altLang="it-IT" sz="1200" b="0">
                <a:solidFill>
                  <a:schemeClr val="tx1"/>
                </a:solidFill>
              </a:rPr>
              <a:t>POPUP</a:t>
            </a:r>
          </a:p>
          <a:p>
            <a:pPr marL="0" indent="0" algn="l">
              <a:buFont typeface="+mj-lt"/>
              <a:buNone/>
            </a:pPr>
            <a:r>
              <a:rPr lang="it-IT" sz="1200" b="1"/>
              <a:t>La quantità di tempo che un americano adulto trascorre usando i principali media.</a:t>
            </a:r>
            <a:endParaRPr lang="it-IT" altLang="it-IT" sz="1200" b="1">
              <a:solidFill>
                <a:schemeClr val="tx1"/>
              </a:solidFill>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2241704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I business vincenti risultano sempre quelli che anticipano, o in alcune casi, creano, nuovi prodotti e rispondono a nuove esigenze di cui nemmeno si immaginava la possibilità o utilità.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a:t>Nel 1900 a New York ci si spostava a piedi o in carrozza;</a:t>
            </a:r>
            <a:r>
              <a:rPr lang="it-IT" sz="1200" baseline="0"/>
              <a: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altLang="it-IT" sz="1200"/>
              <a:t>g</a:t>
            </a:r>
            <a:r>
              <a:rPr lang="it-IT" sz="1200"/>
              <a:t>ià nel 1913 le strade principali erano congestionate dalle autovetture.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it-IT" sz="1200" kern="1200">
                <a:solidFill>
                  <a:schemeClr val="tx1"/>
                </a:solidFill>
                <a:effectLst/>
                <a:latin typeface="+mn-lt"/>
                <a:ea typeface="+mn-ea"/>
                <a:cs typeface="+mn-cs"/>
              </a:rPr>
              <a:t>Mai più vera e lungimirante è la famosa frase attribuita a Henry Ford, l’inventore dell’auto: «Se avessi chiesto alla gente cosa voleva, avrebbero risposto cavalli più veloci.»</a:t>
            </a:r>
          </a:p>
          <a:p>
            <a:pPr marL="228600" indent="-228600">
              <a:buFont typeface="+mj-lt"/>
              <a:buAutoNum type="arabicPeriod"/>
            </a:pPr>
            <a:endParaRPr lang="it-IT" sz="1200" kern="1200">
              <a:solidFill>
                <a:schemeClr val="tx1"/>
              </a:solidFill>
              <a:effectLst/>
              <a:latin typeface="+mn-lt"/>
              <a:ea typeface="+mn-ea"/>
              <a:cs typeface="+mn-cs"/>
            </a:endParaRP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26332863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dirty="0"/>
              <a:t>AUDIO</a:t>
            </a:r>
          </a:p>
          <a:p>
            <a:pPr marL="228600" indent="-228600">
              <a:buFont typeface="+mj-lt"/>
              <a:buAutoNum type="arabicPeriod"/>
            </a:pPr>
            <a:r>
              <a:rPr lang="it-IT" sz="1200" kern="1200">
                <a:solidFill>
                  <a:schemeClr val="tx1"/>
                </a:solidFill>
                <a:latin typeface="+mn-lt"/>
                <a:ea typeface="+mn-ea"/>
                <a:cs typeface="+mn-cs"/>
              </a:rPr>
              <a:t>La diversificazione per capitalizzazione consiste nel suddividere il capitale da investire </a:t>
            </a:r>
          </a:p>
          <a:p>
            <a:pPr marL="228600" indent="-228600">
              <a:buFont typeface="+mj-lt"/>
              <a:buAutoNum type="arabicPeriod"/>
            </a:pPr>
            <a:r>
              <a:rPr lang="it-IT" sz="1200" kern="1200">
                <a:solidFill>
                  <a:schemeClr val="tx1"/>
                </a:solidFill>
                <a:latin typeface="+mn-lt"/>
                <a:ea typeface="+mn-ea"/>
                <a:cs typeface="+mn-cs"/>
              </a:rPr>
              <a:t>in attività finanziarie (ad esempio fondi di investimento o azioni) </a:t>
            </a:r>
          </a:p>
          <a:p>
            <a:pPr marL="228600" indent="-228600">
              <a:buFont typeface="+mj-lt"/>
              <a:buAutoNum type="arabicPeriod"/>
            </a:pPr>
            <a:r>
              <a:rPr lang="it-IT" sz="1200" kern="1200">
                <a:solidFill>
                  <a:schemeClr val="tx1"/>
                </a:solidFill>
                <a:latin typeface="+mn-lt"/>
                <a:ea typeface="+mn-ea"/>
                <a:cs typeface="+mn-cs"/>
              </a:rPr>
              <a:t>che facciano riferimento ad aziende che vanno dalle piccole/medie dimensioni, sino ai grandi gruppi industriali e finanziari. 	</a:t>
            </a:r>
          </a:p>
          <a:p>
            <a:pPr marL="228600" indent="-228600">
              <a:buFont typeface="+mj-lt"/>
              <a:buAutoNum type="arabicPeriod"/>
            </a:pPr>
            <a:r>
              <a:rPr lang="it-IT" sz="1200" kern="1200">
                <a:solidFill>
                  <a:schemeClr val="tx1"/>
                </a:solidFill>
                <a:latin typeface="+mn-lt"/>
                <a:ea typeface="+mn-ea"/>
                <a:cs typeface="+mn-cs"/>
              </a:rPr>
              <a:t>Le diverse dimensioni delle aziende </a:t>
            </a:r>
          </a:p>
          <a:p>
            <a:pPr marL="228600" indent="-228600">
              <a:buFont typeface="+mj-lt"/>
              <a:buAutoNum type="arabicPeriod"/>
            </a:pPr>
            <a:r>
              <a:rPr lang="it-IT" sz="1200" kern="1200">
                <a:solidFill>
                  <a:schemeClr val="tx1"/>
                </a:solidFill>
                <a:latin typeface="+mn-lt"/>
                <a:ea typeface="+mn-ea"/>
                <a:cs typeface="+mn-cs"/>
              </a:rPr>
              <a:t>sono soggette a variabili qualitative e quantitative di rischio diverse e, pertanto, </a:t>
            </a:r>
          </a:p>
          <a:p>
            <a:pPr marL="228600" indent="-228600">
              <a:buFont typeface="+mj-lt"/>
              <a:buAutoNum type="arabicPeriod"/>
            </a:pPr>
            <a:r>
              <a:rPr lang="it-IT" sz="1200" kern="1200">
                <a:solidFill>
                  <a:schemeClr val="tx1"/>
                </a:solidFill>
                <a:latin typeface="+mn-lt"/>
                <a:ea typeface="+mn-ea"/>
                <a:cs typeface="+mn-cs"/>
              </a:rPr>
              <a:t>a differenti trade-off tra rischio e rendimento.</a:t>
            </a:r>
            <a:endParaRPr lang="it-IT" sz="1200" b="0" i="0" u="none" strike="noStrike" kern="1200" baseline="0" dirty="0">
              <a:solidFill>
                <a:schemeClr val="tx1"/>
              </a:solidFill>
              <a:latin typeface="+mn-lt"/>
              <a:ea typeface="+mn-ea"/>
              <a:cs typeface="+mn-cs"/>
            </a:endParaRPr>
          </a:p>
          <a:p>
            <a:pPr algn="just"/>
            <a:endParaRPr lang="it-IT" sz="1200" dirty="0"/>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2833873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L’esposizione valutaria di un portafoglio è data innanzitutto da due componenti: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l’esposizione alle valute in cui sono denominati gli strumenti finanziari compresi nel portafoglio del fondo;</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l’eventuale utilizzo di derivati da parte del gestore per finalità di copertura su tali valute o per prendere posizioni sulle stesse.</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sz="1200"/>
              <a:t>Nella figura possiamo osservare</a:t>
            </a:r>
            <a:r>
              <a:rPr lang="it-IT" sz="1200" baseline="0"/>
              <a:t> le correlazioni fra le principali coppie di valute calcolate a fine ottobre 2017.</a:t>
            </a:r>
            <a:endParaRPr lang="it-IT" sz="1200"/>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it-IT" altLang="it-IT" sz="1200" b="0">
              <a:solidFill>
                <a:schemeClr val="tx1"/>
              </a:solidFill>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5274991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pPr marL="0" marR="0" lvl="0" indent="0" algn="l" defTabSz="914400" rtl="0" eaLnBrk="1" fontAlgn="auto" latinLnBrk="0" hangingPunct="1">
              <a:lnSpc>
                <a:spcPct val="100000"/>
              </a:lnSpc>
              <a:spcBef>
                <a:spcPts val="0"/>
              </a:spcBef>
              <a:spcAft>
                <a:spcPts val="0"/>
              </a:spcAft>
              <a:buClrTx/>
              <a:buSzTx/>
              <a:buFontTx/>
              <a:buNone/>
              <a:tabLst/>
              <a:defRPr/>
            </a:pPr>
            <a:r>
              <a:rPr lang="it-IT" sz="1200" b="0" i="0" kern="1200" dirty="0">
                <a:solidFill>
                  <a:schemeClr val="tx1"/>
                </a:solidFill>
                <a:effectLst/>
                <a:latin typeface="+mn-lt"/>
                <a:ea typeface="+mn-ea"/>
                <a:cs typeface="+mn-cs"/>
              </a:rPr>
              <a:t>Bene, </a:t>
            </a:r>
            <a:r>
              <a:rPr lang="it-IT" sz="1200" b="0" i="0" kern="1200" baseline="0" dirty="0">
                <a:solidFill>
                  <a:schemeClr val="tx1"/>
                </a:solidFill>
                <a:effectLst/>
                <a:latin typeface="+mn-lt"/>
                <a:ea typeface="+mn-ea"/>
                <a:cs typeface="+mn-cs"/>
              </a:rPr>
              <a:t>vai a fare il </a:t>
            </a:r>
            <a:r>
              <a:rPr lang="it-IT" sz="1200" b="0" i="0" kern="1200" dirty="0">
                <a:solidFill>
                  <a:schemeClr val="tx1"/>
                </a:solidFill>
                <a:effectLst/>
                <a:latin typeface="+mn-lt"/>
                <a:ea typeface="+mn-ea"/>
                <a:cs typeface="+mn-cs"/>
              </a:rPr>
              <a:t>punto con l’esperto. Clicca sulle domande e scopri le risposte.</a:t>
            </a:r>
          </a:p>
          <a:p>
            <a:endParaRPr lang="it-IT" dirty="0"/>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xmlns="" val="40195644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AUDIO</a:t>
            </a:r>
          </a:p>
          <a:p>
            <a:r>
              <a:rPr lang="it-IT" baseline="0" dirty="0"/>
              <a:t>Ora fermati un secondo e </a:t>
            </a:r>
            <a:r>
              <a:rPr lang="it-IT" dirty="0"/>
              <a:t>prova a rispondere a questa domanda!</a:t>
            </a:r>
          </a:p>
          <a:p>
            <a:endParaRPr lang="it-IT" dirty="0"/>
          </a:p>
          <a:p>
            <a:r>
              <a:rPr lang="it-IT" dirty="0"/>
              <a:t>Feedback.</a:t>
            </a:r>
          </a:p>
          <a:p>
            <a:pPr marL="228600" indent="-228600" algn="just">
              <a:lnSpc>
                <a:spcPct val="120000"/>
              </a:lnSpc>
              <a:buFont typeface="+mj-lt"/>
              <a:buAutoNum type="arabicPeriod"/>
              <a:defRPr/>
            </a:pPr>
            <a:r>
              <a:rPr lang="it-IT" dirty="0"/>
              <a:t>Esatto!/Non esatto</a:t>
            </a:r>
            <a:r>
              <a:rPr lang="it-IT"/>
              <a:t>!</a:t>
            </a:r>
            <a:r>
              <a:rPr lang="it-IT" baseline="0"/>
              <a:t> La digitalizzazione porta alla de-materializzazione di prodotti fisici e servizi.</a:t>
            </a:r>
          </a:p>
          <a:p>
            <a:pPr marL="228600" indent="-228600" algn="just">
              <a:lnSpc>
                <a:spcPct val="120000"/>
              </a:lnSpc>
              <a:buFont typeface="+mj-lt"/>
              <a:buAutoNum type="arabicPeriod"/>
              <a:defRPr/>
            </a:pPr>
            <a:endParaRPr lang="it-IT" sz="1200" b="0" dirty="0">
              <a:cs typeface="Arial" charset="0"/>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16</a:t>
            </a:fld>
            <a:endParaRPr lang="it-IT"/>
          </a:p>
        </p:txBody>
      </p:sp>
    </p:spTree>
    <p:extLst>
      <p:ext uri="{BB962C8B-B14F-4D97-AF65-F5344CB8AC3E}">
        <p14:creationId xmlns:p14="http://schemas.microsoft.com/office/powerpoint/2010/main" xmlns="" val="31293737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a:t>AUDIO</a:t>
            </a:r>
          </a:p>
          <a:p>
            <a:pPr marL="228600" indent="-228600">
              <a:buFont typeface="+mj-lt"/>
              <a:buAutoNum type="arabicPeriod"/>
            </a:pPr>
            <a:r>
              <a:rPr lang="it-IT" sz="1200" kern="1200">
                <a:solidFill>
                  <a:schemeClr val="tx1"/>
                </a:solidFill>
                <a:effectLst/>
                <a:latin typeface="+mn-lt"/>
                <a:ea typeface="+mn-ea"/>
                <a:cs typeface="+mn-cs"/>
              </a:rPr>
              <a:t>Le nuove frontiere dell’investimento vedono la necessità di diversificare il portafoglio </a:t>
            </a:r>
          </a:p>
          <a:p>
            <a:pPr marL="228600" indent="-228600">
              <a:buFont typeface="+mj-lt"/>
              <a:buAutoNum type="arabicPeriod"/>
            </a:pPr>
            <a:r>
              <a:rPr lang="it-IT" sz="1200" kern="1200">
                <a:solidFill>
                  <a:schemeClr val="tx1"/>
                </a:solidFill>
                <a:effectLst/>
                <a:latin typeface="+mn-lt"/>
                <a:ea typeface="+mn-ea"/>
                <a:cs typeface="+mn-cs"/>
              </a:rPr>
              <a:t>per settore e modelli di business, soprattutto nell’ottica del nuovo panorama economico mondiale </a:t>
            </a:r>
          </a:p>
          <a:p>
            <a:pPr marL="228600" indent="-228600">
              <a:buFont typeface="+mj-lt"/>
              <a:buAutoNum type="arabicPeriod"/>
            </a:pPr>
            <a:r>
              <a:rPr lang="it-IT" sz="1200" kern="1200">
                <a:solidFill>
                  <a:schemeClr val="tx1"/>
                </a:solidFill>
                <a:effectLst/>
                <a:latin typeface="+mn-lt"/>
                <a:ea typeface="+mn-ea"/>
                <a:cs typeface="+mn-cs"/>
              </a:rPr>
              <a:t>delineato dai forti cambiamenti demografici, climatici, tecnologici e di globalizzazione.</a:t>
            </a:r>
          </a:p>
          <a:p>
            <a:pPr marL="228600" indent="-228600">
              <a:buFont typeface="+mj-lt"/>
              <a:buAutoNum type="arabicPeriod"/>
            </a:pPr>
            <a:r>
              <a:rPr lang="it-IT" sz="1200">
                <a:cs typeface="Arial" charset="0"/>
              </a:rPr>
              <a:t>Fai clic sulle immagini e scopri di che cosa parleremo nelle prossime pagine!</a:t>
            </a: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2</a:t>
            </a:fld>
            <a:endParaRPr lang="it-IT"/>
          </a:p>
        </p:txBody>
      </p:sp>
    </p:spTree>
    <p:extLst>
      <p:ext uri="{BB962C8B-B14F-4D97-AF65-F5344CB8AC3E}">
        <p14:creationId xmlns:p14="http://schemas.microsoft.com/office/powerpoint/2010/main" xmlns="" val="3558491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a:solidFill>
                  <a:schemeClr val="tx1"/>
                </a:solidFill>
                <a:effectLst/>
                <a:latin typeface="+mn-lt"/>
                <a:ea typeface="+mn-ea"/>
                <a:cs typeface="+mn-cs"/>
              </a:rPr>
              <a:t>AUDIO</a:t>
            </a:r>
          </a:p>
          <a:p>
            <a:pPr marL="228600" indent="-228600">
              <a:buFont typeface="+mj-lt"/>
              <a:buAutoNum type="arabicPeriod"/>
            </a:pPr>
            <a:r>
              <a:rPr lang="it-IT" sz="1200" kern="1200">
                <a:solidFill>
                  <a:schemeClr val="tx1"/>
                </a:solidFill>
                <a:effectLst/>
                <a:latin typeface="+mn-lt"/>
                <a:ea typeface="+mn-ea"/>
                <a:cs typeface="+mn-cs"/>
              </a:rPr>
              <a:t>La diversificazione per settore e per modelli di business consiste nel </a:t>
            </a:r>
          </a:p>
          <a:p>
            <a:pPr marL="228600" indent="-228600">
              <a:buFont typeface="+mj-lt"/>
              <a:buAutoNum type="arabicPeriod"/>
            </a:pPr>
            <a:r>
              <a:rPr lang="it-IT" sz="1200" kern="1200">
                <a:solidFill>
                  <a:schemeClr val="tx1"/>
                </a:solidFill>
                <a:effectLst/>
                <a:latin typeface="+mn-lt"/>
                <a:ea typeface="+mn-ea"/>
                <a:cs typeface="+mn-cs"/>
              </a:rPr>
              <a:t>suddividere il capitale da investire in attività finanziarie (ad esempio fondi di investimento o azioni) che fanno riferimento ad aziende che appartengono a settori merceologici differenti</a:t>
            </a:r>
          </a:p>
          <a:p>
            <a:pPr marL="228600" indent="-228600">
              <a:buFont typeface="+mj-lt"/>
              <a:buAutoNum type="arabicPeriod"/>
            </a:pPr>
            <a:r>
              <a:rPr lang="it-IT" sz="1200" kern="1200">
                <a:solidFill>
                  <a:schemeClr val="tx1"/>
                </a:solidFill>
                <a:effectLst/>
                <a:latin typeface="+mn-lt"/>
                <a:ea typeface="+mn-ea"/>
                <a:cs typeface="+mn-cs"/>
              </a:rPr>
              <a:t>o, all’interno dello stesso settore, per esempio le telecomunicazioni, forniscono modi innovati e più divertenti, tutti da scoprire. </a:t>
            </a:r>
          </a:p>
          <a:p>
            <a:pPr marL="228600" indent="-228600">
              <a:buFont typeface="+mj-lt"/>
              <a:buAutoNum type="arabicPeriod"/>
            </a:pPr>
            <a:r>
              <a:rPr lang="it-IT" sz="1200" kern="1200">
                <a:solidFill>
                  <a:schemeClr val="tx1"/>
                </a:solidFill>
                <a:effectLst/>
                <a:latin typeface="+mn-lt"/>
                <a:ea typeface="+mn-ea"/>
                <a:cs typeface="+mn-cs"/>
              </a:rPr>
              <a:t>La logica di fondo risiede nel fatto che, difficilmente, tutti i settori possano essere contemporaneamente in crisi. </a:t>
            </a:r>
          </a:p>
          <a:p>
            <a:pPr marL="228600" indent="-228600">
              <a:buFont typeface="+mj-lt"/>
              <a:buAutoNum type="arabicPeriod"/>
            </a:pPr>
            <a:r>
              <a:rPr lang="it-IT" sz="1200" kern="1200">
                <a:solidFill>
                  <a:schemeClr val="tx1"/>
                </a:solidFill>
                <a:effectLst/>
                <a:latin typeface="+mn-lt"/>
                <a:ea typeface="+mn-ea"/>
                <a:cs typeface="+mn-cs"/>
              </a:rPr>
              <a:t>Pertanto, le eventuali perdite derivanti da un andamento negativo di un settore </a:t>
            </a:r>
          </a:p>
          <a:p>
            <a:pPr marL="228600" indent="-228600">
              <a:buFont typeface="+mj-lt"/>
              <a:buAutoNum type="arabicPeriod"/>
            </a:pPr>
            <a:r>
              <a:rPr lang="it-IT" sz="1200" kern="1200">
                <a:solidFill>
                  <a:schemeClr val="tx1"/>
                </a:solidFill>
                <a:effectLst/>
                <a:latin typeface="+mn-lt"/>
                <a:ea typeface="+mn-ea"/>
                <a:cs typeface="+mn-cs"/>
              </a:rPr>
              <a:t>vengono compensate, ed anche superate, dai guadagni conseguiti da altri settori che, </a:t>
            </a:r>
          </a:p>
          <a:p>
            <a:pPr marL="228600" indent="-228600">
              <a:buFont typeface="+mj-lt"/>
              <a:buAutoNum type="arabicPeriod"/>
            </a:pPr>
            <a:r>
              <a:rPr lang="it-IT" sz="1200" kern="1200">
                <a:solidFill>
                  <a:schemeClr val="tx1"/>
                </a:solidFill>
                <a:effectLst/>
                <a:latin typeface="+mn-lt"/>
                <a:ea typeface="+mn-ea"/>
                <a:cs typeface="+mn-cs"/>
              </a:rPr>
              <a:t>nello stesso orizzonte temporale, realizzano un andamento positivo e rendimenti remunerativi. </a:t>
            </a: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08034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buFont typeface="+mj-lt"/>
              <a:buAutoNum type="arabicPeriod"/>
            </a:pPr>
            <a:r>
              <a:rPr lang="it-IT" altLang="it-IT" sz="1200"/>
              <a:t>I paradigmi che caratterizzano il nuovo contesto economico sono quattro, </a:t>
            </a:r>
          </a:p>
          <a:p>
            <a:pPr marL="228600" indent="-228600">
              <a:buFont typeface="+mj-lt"/>
              <a:buAutoNum type="arabicPeriod"/>
            </a:pPr>
            <a:r>
              <a:rPr lang="it-IT" altLang="it-IT" sz="1200"/>
              <a:t>si tratta di trend tra loro interconnessi, la cui evoluzione disegnerà un nuovo panorama. </a:t>
            </a:r>
          </a:p>
          <a:p>
            <a:pPr marL="228600" indent="-228600">
              <a:buFont typeface="+mj-lt"/>
              <a:buAutoNum type="arabicPeriod"/>
            </a:pPr>
            <a:r>
              <a:rPr lang="it-IT" altLang="it-IT" sz="1200"/>
              <a:t>Le dinamiche demografiche rappresentano il principale «influencer». </a:t>
            </a:r>
          </a:p>
          <a:p>
            <a:pPr marL="228600" indent="-228600">
              <a:buFont typeface="+mj-lt"/>
              <a:buAutoNum type="arabicPeriod"/>
            </a:pPr>
            <a:r>
              <a:rPr lang="it-IT" altLang="it-IT" sz="1200"/>
              <a:t>L’insieme di nuove tecnologie, </a:t>
            </a:r>
          </a:p>
          <a:p>
            <a:pPr marL="228600" indent="-228600">
              <a:buFont typeface="+mj-lt"/>
              <a:buAutoNum type="arabicPeriod"/>
            </a:pPr>
            <a:r>
              <a:rPr lang="it-IT" altLang="it-IT" sz="1200"/>
              <a:t>globalizzazione</a:t>
            </a:r>
            <a:r>
              <a:rPr lang="it-IT" altLang="it-IT" sz="1200" baseline="0"/>
              <a:t> </a:t>
            </a:r>
          </a:p>
          <a:p>
            <a:pPr marL="228600" indent="-228600">
              <a:buFont typeface="+mj-lt"/>
              <a:buAutoNum type="arabicPeriod"/>
            </a:pPr>
            <a:r>
              <a:rPr lang="it-IT" altLang="it-IT" sz="1200"/>
              <a:t>e</a:t>
            </a:r>
            <a:r>
              <a:rPr lang="it-IT" altLang="it-IT" sz="1200" baseline="0"/>
              <a:t> cambiamenti climatici </a:t>
            </a:r>
            <a:r>
              <a:rPr lang="it-IT" altLang="it-IT" sz="1200"/>
              <a:t>plasmeranno i nuovi equilibri mondiali.</a:t>
            </a:r>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1185280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lgn="just">
              <a:buFont typeface="+mj-lt"/>
              <a:buAutoNum type="arabicPeriod"/>
              <a:defRPr/>
            </a:pPr>
            <a:r>
              <a:rPr lang="it-IT" sz="1200"/>
              <a:t>I cambiamenti demografici riguardano 3 differenti aspetti: </a:t>
            </a:r>
          </a:p>
          <a:p>
            <a:pPr marL="228600" indent="-228600" algn="just">
              <a:buFont typeface="+mj-lt"/>
              <a:buAutoNum type="arabicPeriod"/>
              <a:defRPr/>
            </a:pPr>
            <a:r>
              <a:rPr lang="it-IT" sz="1200"/>
              <a:t>l’incremento demografico mondiale e il relativo ridisegno della popolosità mondiale, </a:t>
            </a:r>
          </a:p>
          <a:p>
            <a:pPr marL="228600" indent="-228600" algn="just">
              <a:buFont typeface="+mj-lt"/>
              <a:buAutoNum type="arabicPeriod"/>
              <a:defRPr/>
            </a:pPr>
            <a:r>
              <a:rPr lang="it-IT" sz="1200"/>
              <a:t>i processi di invecchiamento della popolazione e i nuovi business dedicati alle cure a al benessere della fascia più anziana della popolazione, </a:t>
            </a:r>
          </a:p>
          <a:p>
            <a:pPr marL="228600" indent="-228600" algn="just">
              <a:buFont typeface="+mj-lt"/>
              <a:buAutoNum type="arabicPeriod"/>
              <a:defRPr/>
            </a:pPr>
            <a:r>
              <a:rPr lang="it-IT" sz="1200"/>
              <a:t>e la redistribuzione del reddito e le nuove classi sociali.</a:t>
            </a:r>
          </a:p>
          <a:p>
            <a:pPr marL="228600" indent="-228600" algn="just">
              <a:buFont typeface="+mj-lt"/>
              <a:buAutoNum type="arabicPeriod"/>
              <a:defRPr/>
            </a:pPr>
            <a:r>
              <a:rPr lang="it-IT" sz="1200"/>
              <a:t>Il dato forse più interessante riguarda l'invecchiamento della popolazione non attiva, a scapito delle fasce più giovani. </a:t>
            </a:r>
          </a:p>
          <a:p>
            <a:pPr marL="228600" indent="-228600" algn="just">
              <a:buFont typeface="+mj-lt"/>
              <a:buAutoNum type="arabicPeriod"/>
              <a:defRPr/>
            </a:pPr>
            <a:r>
              <a:rPr lang="it-IT" sz="1200"/>
              <a:t>Occorrerà inoltre capire quali cambiamenti porterà</a:t>
            </a:r>
            <a:r>
              <a:rPr lang="it-IT" sz="1200" baseline="0"/>
              <a:t> la nascente Generazione Alpha </a:t>
            </a:r>
          </a:p>
          <a:p>
            <a:pPr marL="228600" indent="-228600" algn="just">
              <a:buFont typeface="+mj-lt"/>
              <a:buAutoNum type="arabicPeriod"/>
              <a:defRPr/>
            </a:pPr>
            <a:r>
              <a:rPr lang="it-IT" sz="1200" baseline="0"/>
              <a:t>(i cosiddetti Google kids), i veri nativi digitali.</a:t>
            </a:r>
            <a:endParaRPr lang="it-IT" sz="1200"/>
          </a:p>
          <a:p>
            <a:pPr algn="just">
              <a:defRPr/>
            </a:pPr>
            <a:endParaRPr lang="it-IT" sz="1200"/>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0237560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Font typeface="+mj-lt"/>
              <a:buNone/>
            </a:pPr>
            <a:r>
              <a:rPr lang="it-IT" sz="1200" kern="1200">
                <a:solidFill>
                  <a:schemeClr val="tx1"/>
                </a:solidFill>
                <a:effectLst/>
                <a:latin typeface="+mn-lt"/>
                <a:ea typeface="+mn-ea"/>
                <a:cs typeface="+mn-cs"/>
              </a:rPr>
              <a:t>AUDIO</a:t>
            </a:r>
          </a:p>
          <a:p>
            <a:pPr marL="228600" indent="-228600" algn="just">
              <a:buFont typeface="+mj-lt"/>
              <a:buAutoNum type="arabicPeriod"/>
              <a:defRPr/>
            </a:pPr>
            <a:r>
              <a:rPr lang="it-IT" sz="1200"/>
              <a:t>Tra il 1999 e il 2004, 135 milioni di persone sono sfuggite alla povertà. </a:t>
            </a:r>
          </a:p>
          <a:p>
            <a:pPr marL="228600" indent="-228600" algn="just">
              <a:buFont typeface="+mj-lt"/>
              <a:buAutoNum type="arabicPeriod"/>
              <a:defRPr/>
            </a:pPr>
            <a:r>
              <a:rPr lang="it-IT" sz="1200"/>
              <a:t>Nei prossimi decenni la classe media mondiale aumenterà più del doppio (da 430 milioni a 1,2 miliardi).</a:t>
            </a:r>
          </a:p>
          <a:p>
            <a:pPr marL="228600" indent="-228600" algn="just">
              <a:buFont typeface="+mj-lt"/>
              <a:buAutoNum type="arabicPeriod"/>
              <a:defRPr/>
            </a:pPr>
            <a:r>
              <a:rPr lang="it-IT" sz="1200"/>
              <a:t>Entro il 2030 il 93% della classe media mondiale sarà composto da persone provenienti da paesi emergenti.</a:t>
            </a:r>
          </a:p>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it-IT" sz="1200"/>
              <a:t>Il trend vede inoltre una sempre maggior concentrazione della popolazione mondiale verso i grandi agglomerati urbani.</a:t>
            </a:r>
          </a:p>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it-IT" sz="1200"/>
              <a:t>I millenials saranno i nuovi risparmiatori </a:t>
            </a:r>
          </a:p>
          <a:p>
            <a:pPr marL="228600" marR="0" lvl="0" indent="-228600" algn="just" defTabSz="914400" rtl="0" eaLnBrk="1" fontAlgn="auto" latinLnBrk="0" hangingPunct="1">
              <a:lnSpc>
                <a:spcPct val="100000"/>
              </a:lnSpc>
              <a:spcBef>
                <a:spcPts val="0"/>
              </a:spcBef>
              <a:spcAft>
                <a:spcPts val="0"/>
              </a:spcAft>
              <a:buClrTx/>
              <a:buSzTx/>
              <a:buFont typeface="+mj-lt"/>
              <a:buAutoNum type="arabicPeriod"/>
              <a:tabLst/>
              <a:defRPr/>
            </a:pPr>
            <a:r>
              <a:rPr lang="it-IT" sz="1200"/>
              <a:t>e crescerà la spesa per prodotti di aziende socialmente responsabili.</a:t>
            </a:r>
          </a:p>
          <a:p>
            <a:pPr marL="228600" indent="-228600" algn="just">
              <a:buFont typeface="+mj-lt"/>
              <a:buAutoNum type="arabicPeriod"/>
              <a:defRPr/>
            </a:pPr>
            <a:endParaRPr lang="it-IT" sz="1200"/>
          </a:p>
          <a:p>
            <a:pPr algn="just">
              <a:defRPr/>
            </a:pPr>
            <a:endParaRPr lang="it-IT" sz="1200"/>
          </a:p>
          <a:p>
            <a:pPr algn="just">
              <a:lnSpc>
                <a:spcPct val="120000"/>
              </a:lnSpc>
              <a:defRPr/>
            </a:pPr>
            <a:endParaRPr lang="it-IT" sz="1200" dirty="0">
              <a:cs typeface="Arial" charset="0"/>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2459175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a:solidFill>
                  <a:schemeClr val="tx1"/>
                </a:solidFill>
                <a:latin typeface="Garamond"/>
                <a:ea typeface="+mn-ea"/>
                <a:cs typeface="Garamond"/>
              </a:rPr>
              <a:t>AUDIO</a:t>
            </a:r>
          </a:p>
          <a:p>
            <a:pPr marL="228600" indent="-228600" algn="just">
              <a:buFont typeface="+mj-lt"/>
              <a:buAutoNum type="arabicPeriod"/>
              <a:defRPr/>
            </a:pPr>
            <a:r>
              <a:rPr lang="it-IT" sz="1200" dirty="0"/>
              <a:t>Con una popolazione di 8,3 </a:t>
            </a:r>
            <a:r>
              <a:rPr lang="it-IT" sz="1200" dirty="0" err="1"/>
              <a:t>mld</a:t>
            </a:r>
            <a:r>
              <a:rPr lang="it-IT" sz="1200" dirty="0"/>
              <a:t> di abitanti nel 2030, </a:t>
            </a:r>
          </a:p>
          <a:p>
            <a:pPr marL="228600" indent="-228600" algn="just">
              <a:buFont typeface="+mj-lt"/>
              <a:buAutoNum type="arabicPeriod"/>
              <a:defRPr/>
            </a:pPr>
            <a:r>
              <a:rPr lang="it-IT" sz="1200" dirty="0"/>
              <a:t>aumenta il fabbisogno di cibo, </a:t>
            </a:r>
          </a:p>
          <a:p>
            <a:pPr marL="228600" indent="-228600" algn="just">
              <a:buFont typeface="+mj-lt"/>
              <a:buAutoNum type="arabicPeriod"/>
              <a:defRPr/>
            </a:pPr>
            <a:r>
              <a:rPr lang="it-IT" sz="1200" dirty="0"/>
              <a:t>acqua </a:t>
            </a:r>
          </a:p>
          <a:p>
            <a:pPr marL="228600" indent="-228600" algn="just">
              <a:buFont typeface="+mj-lt"/>
              <a:buAutoNum type="arabicPeriod"/>
              <a:defRPr/>
            </a:pPr>
            <a:r>
              <a:rPr lang="it-IT" sz="1200" dirty="0"/>
              <a:t>ed energia </a:t>
            </a:r>
          </a:p>
          <a:p>
            <a:pPr marL="228600" indent="-228600" algn="just">
              <a:buFont typeface="+mj-lt"/>
              <a:buAutoNum type="arabicPeriod"/>
              <a:defRPr/>
            </a:pPr>
            <a:r>
              <a:rPr lang="it-IT" sz="1200" dirty="0"/>
              <a:t>e cresce la necessità di utilizzare le risorse in maniera più efficace.</a:t>
            </a:r>
          </a:p>
          <a:p>
            <a:pPr marL="228600" indent="-228600" algn="just">
              <a:buFont typeface="+mj-lt"/>
              <a:buAutoNum type="arabicPeriod"/>
              <a:defRPr/>
            </a:pPr>
            <a:r>
              <a:rPr lang="it-IT" sz="1200" dirty="0"/>
              <a:t>Con l’invecchiamento della popolazione a livello globale nel 2030 </a:t>
            </a:r>
          </a:p>
          <a:p>
            <a:pPr marL="228600" indent="-228600" algn="just">
              <a:buFont typeface="+mj-lt"/>
              <a:buAutoNum type="arabicPeriod"/>
              <a:defRPr/>
            </a:pPr>
            <a:r>
              <a:rPr lang="it-IT" sz="1200" dirty="0"/>
              <a:t>aumenta il fabbisogno di ospedali, </a:t>
            </a:r>
          </a:p>
          <a:p>
            <a:pPr marL="228600" indent="-228600" algn="just">
              <a:buFont typeface="+mj-lt"/>
              <a:buAutoNum type="arabicPeriod"/>
              <a:defRPr/>
            </a:pPr>
            <a:r>
              <a:rPr lang="it-IT" sz="1200" dirty="0"/>
              <a:t>farmaci, </a:t>
            </a:r>
          </a:p>
          <a:p>
            <a:pPr marL="228600" indent="-228600" algn="just">
              <a:buFont typeface="+mj-lt"/>
              <a:buAutoNum type="arabicPeriod"/>
              <a:defRPr/>
            </a:pPr>
            <a:r>
              <a:rPr lang="it-IT" sz="1200" dirty="0"/>
              <a:t>assicurazioni sanitarie, </a:t>
            </a:r>
          </a:p>
          <a:p>
            <a:pPr marL="228600" indent="-228600" algn="just">
              <a:buFont typeface="+mj-lt"/>
              <a:buAutoNum type="arabicPeriod"/>
              <a:defRPr/>
            </a:pPr>
            <a:r>
              <a:rPr lang="it-IT" sz="1200" dirty="0"/>
              <a:t>e ricerca.</a:t>
            </a:r>
          </a:p>
          <a:p>
            <a:pPr marL="228600" indent="-228600" algn="just">
              <a:buFont typeface="+mj-lt"/>
              <a:buAutoNum type="arabicPeriod"/>
              <a:defRPr/>
            </a:pPr>
            <a:r>
              <a:rPr lang="it-IT" sz="1200" dirty="0"/>
              <a:t>E le spese per singola patologia cresceranno notevolmente.</a:t>
            </a:r>
          </a:p>
          <a:p>
            <a:pPr marL="0" indent="0">
              <a:buFont typeface="Arial" panose="020B0604020202020204" pitchFamily="34" charset="0"/>
              <a:buNone/>
            </a:pPr>
            <a:endParaRPr lang="it-IT" sz="1200" b="0" i="0" u="none" strike="noStrike" kern="1200" baseline="0" dirty="0">
              <a:solidFill>
                <a:schemeClr val="tx1"/>
              </a:solidFill>
              <a:latin typeface="+mn-lt"/>
              <a:ea typeface="+mn-ea"/>
              <a:cs typeface="+mn-cs"/>
            </a:endParaRPr>
          </a:p>
          <a:p>
            <a:endParaRPr lang="it-IT" sz="1200" b="0" i="0" u="none" strike="noStrike" kern="1200" baseline="0" dirty="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25060815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lnSpc>
                <a:spcPct val="150000"/>
              </a:lnSpc>
              <a:buFont typeface="+mj-lt"/>
              <a:buNone/>
            </a:pPr>
            <a:r>
              <a:rPr lang="it-IT" sz="1200" kern="1200" dirty="0">
                <a:solidFill>
                  <a:schemeClr val="tx1"/>
                </a:solidFill>
                <a:latin typeface="Garamond"/>
                <a:ea typeface="+mn-ea"/>
                <a:cs typeface="Garamond"/>
              </a:rPr>
              <a:t>AUDIO</a:t>
            </a:r>
          </a:p>
          <a:p>
            <a:pPr marL="228600" indent="-228600" algn="just">
              <a:buFont typeface="+mj-lt"/>
              <a:buAutoNum type="arabicPeriod"/>
              <a:defRPr/>
            </a:pPr>
            <a:r>
              <a:rPr lang="it-IT" sz="1200"/>
              <a:t>L’acqua sarà un bene sempre più prezioso. </a:t>
            </a:r>
          </a:p>
          <a:p>
            <a:pPr marL="228600" indent="-228600" algn="just">
              <a:buFont typeface="+mj-lt"/>
              <a:buAutoNum type="arabicPeriod"/>
              <a:defRPr/>
            </a:pPr>
            <a:r>
              <a:rPr lang="it-IT" sz="1200"/>
              <a:t>Le aziende dovranno sviluppare processi produttivi capaci di razionalizzare il consumo dell’acqua  che diventerà un costo fisso con cui fare i conti.</a:t>
            </a:r>
          </a:p>
          <a:p>
            <a:pPr marL="228600" indent="-228600" algn="just">
              <a:buFont typeface="+mj-lt"/>
              <a:buAutoNum type="arabicPeriod"/>
              <a:defRPr/>
            </a:pPr>
            <a:r>
              <a:rPr lang="it-IT" sz="1200"/>
              <a:t>E’ bene ricordare che solo lo 0,25 % dell’acqua del pianeta è utilizzabile. Il resto è inquinato oppure «chiuso» nelle calotte polari, nei ghiacciai e nel permafrost.</a:t>
            </a:r>
          </a:p>
          <a:p>
            <a:pPr marL="228600" indent="-228600" algn="just">
              <a:buFont typeface="+mj-lt"/>
              <a:buAutoNum type="arabicPeriod"/>
              <a:defRPr/>
            </a:pPr>
            <a:r>
              <a:rPr lang="it-IT" sz="1200"/>
              <a:t>Produrre un chilogrammo di carne richiede 15.000 litri di acqua, sei volte in più di quanto non serva per produrre la stessa quantità di riso.</a:t>
            </a:r>
          </a:p>
          <a:p>
            <a:pPr marL="228600" indent="-228600" algn="just">
              <a:buFont typeface="+mj-lt"/>
              <a:buAutoNum type="arabicPeriod"/>
              <a:defRPr/>
            </a:pPr>
            <a:r>
              <a:rPr lang="it-IT" sz="1200"/>
              <a:t>L’industria dell’acqua dovrebbe valere 1 miliardo di dollari entro il 2025, con un tasso di crescita dal 4% al 6% annuo.</a:t>
            </a:r>
          </a:p>
          <a:p>
            <a:pPr marL="0" indent="0">
              <a:buFont typeface="Arial" panose="020B0604020202020204" pitchFamily="34" charset="0"/>
              <a:buNone/>
            </a:pPr>
            <a:endParaRPr lang="it-IT" sz="1200" b="0" i="0" u="none" strike="noStrike" kern="1200" baseline="0" dirty="0">
              <a:solidFill>
                <a:schemeClr val="tx1"/>
              </a:solidFill>
              <a:latin typeface="+mn-lt"/>
              <a:ea typeface="+mn-ea"/>
              <a:cs typeface="+mn-cs"/>
            </a:endParaRPr>
          </a:p>
          <a:p>
            <a:endParaRPr lang="it-IT" sz="1200" b="0" i="0" u="none" strike="noStrike" kern="1200" baseline="0" dirty="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676BEB06-CD59-4FDF-9C41-A98B09EE3869}" type="slidenum">
              <a:rPr kumimoji="0" lang="it-IT"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8</a:t>
            </a:fld>
            <a:endParaRPr kumimoji="0" lang="it-IT"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xmlns="" val="3188878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it-IT" sz="1200" dirty="0">
                <a:cs typeface="+mn-cs"/>
              </a:rPr>
              <a:t>AUDIO</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Le sfide ambientali impongono soluzioni a livello globale: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molte attività hanno superato il limite di sicurezza ed è pertanto necessario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b="0">
                <a:solidFill>
                  <a:schemeClr val="tx1"/>
                </a:solidFill>
              </a:rPr>
              <a:t>concentrarsi su attività economiche sostenibili.</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In quest’era tecnologica porremo sempre maggior attenzione all’ambiente e all’utilizzo intelligente delle sue risorse.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Questo in molti campi, dall’edilizia,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all’agricoltura,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al settore energetico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ed industriale, </a:t>
            </a: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r>
              <a:rPr lang="it-IT" altLang="it-IT" sz="1200"/>
              <a:t>fino alla mobilità e ai trasporti.</a:t>
            </a:r>
            <a:endParaRPr lang="it-IT" sz="1200"/>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it-IT" altLang="it-IT" sz="1200" b="0">
              <a:solidFill>
                <a:schemeClr val="tx1"/>
              </a:solidFill>
            </a:endParaRPr>
          </a:p>
          <a:p>
            <a:pPr marL="228600" marR="0" lvl="0" indent="-228600" algn="l" defTabSz="914400" rtl="0" eaLnBrk="0" fontAlgn="base" latinLnBrk="0" hangingPunct="0">
              <a:lnSpc>
                <a:spcPct val="100000"/>
              </a:lnSpc>
              <a:spcBef>
                <a:spcPct val="30000"/>
              </a:spcBef>
              <a:spcAft>
                <a:spcPct val="0"/>
              </a:spcAft>
              <a:buClrTx/>
              <a:buSzTx/>
              <a:buFont typeface="+mj-lt"/>
              <a:buAutoNum type="arabicPeriod"/>
              <a:tabLst/>
              <a:defRPr/>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a:p>
            <a:pPr marL="228600" indent="-228600">
              <a:buFont typeface="+mj-lt"/>
              <a:buAutoNum type="arabicPeriod"/>
            </a:pPr>
            <a:endParaRPr lang="it-IT" sz="1200" kern="120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676BEB06-CD59-4FDF-9C41-A98B09EE3869}" type="slidenum">
              <a:rPr lang="it-IT" smtClean="0"/>
              <a:pPr/>
              <a:t>9</a:t>
            </a:fld>
            <a:endParaRPr lang="it-IT"/>
          </a:p>
        </p:txBody>
      </p:sp>
    </p:spTree>
    <p:extLst>
      <p:ext uri="{BB962C8B-B14F-4D97-AF65-F5344CB8AC3E}">
        <p14:creationId xmlns:p14="http://schemas.microsoft.com/office/powerpoint/2010/main" xmlns="" val="27333476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it-IT"/>
              <a:t>Fare clic per modificare lo stile del titolo dello schema</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Fare clic per modificare lo stile del sottotitolo dello schema</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492508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023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it-IT"/>
              <a:t>Fare clic per modificare lo stile del titolo dello schema</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7239328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it-IT"/>
              <a:t>Fare clic per modificare lo stile del titolo dello schema</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it-IT"/>
              <a:t>Modifica gli stili del testo dello schema</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xmlns="" val="40804607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954255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48894217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onne immagin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4"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7429246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p:txBody>
          <a:bodyPr vert="eaVert" anchor="t" anchorCtr="0"/>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3358627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it-IT"/>
              <a:t>Fare clic per modificare lo stile del titolo dello schema</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231874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18" name="Segnaposto testo 19">
            <a:extLst>
              <a:ext uri="{FF2B5EF4-FFF2-40B4-BE49-F238E27FC236}">
                <a16:creationId xmlns:a16="http://schemas.microsoft.com/office/drawing/2014/main" xmlns="" id="{79385AC6-A2B3-4021-BD72-791421DCEEA2}"/>
              </a:ext>
            </a:extLst>
          </p:cNvPr>
          <p:cNvSpPr>
            <a:spLocks noGrp="1"/>
          </p:cNvSpPr>
          <p:nvPr>
            <p:ph type="body" sz="quarter" idx="17"/>
          </p:nvPr>
        </p:nvSpPr>
        <p:spPr>
          <a:xfrm>
            <a:off x="3021711" y="1037950"/>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4" name="Segnaposto immagine 3">
            <a:extLst>
              <a:ext uri="{FF2B5EF4-FFF2-40B4-BE49-F238E27FC236}">
                <a16:creationId xmlns:a16="http://schemas.microsoft.com/office/drawing/2014/main" xmlns="" id="{7C39B2CD-E6BE-4DE1-A886-9DD76ED17A20}"/>
              </a:ext>
            </a:extLst>
          </p:cNvPr>
          <p:cNvSpPr>
            <a:spLocks noGrp="1"/>
          </p:cNvSpPr>
          <p:nvPr>
            <p:ph type="pic" sz="quarter" idx="12"/>
          </p:nvPr>
        </p:nvSpPr>
        <p:spPr>
          <a:xfrm flipH="1">
            <a:off x="729554" y="1037950"/>
            <a:ext cx="2015346" cy="2015344"/>
          </a:xfrm>
          <a:prstGeom prst="flowChartDelay">
            <a:avLst/>
          </a:prstGeom>
        </p:spPr>
        <p:txBody>
          <a:bodyPr vert="horz"/>
          <a:lstStyle/>
          <a:p>
            <a:endParaRPr lang="it-IT"/>
          </a:p>
        </p:txBody>
      </p:sp>
      <p:sp>
        <p:nvSpPr>
          <p:cNvPr id="30" name="Segnaposto testo 19">
            <a:extLst>
              <a:ext uri="{FF2B5EF4-FFF2-40B4-BE49-F238E27FC236}">
                <a16:creationId xmlns:a16="http://schemas.microsoft.com/office/drawing/2014/main" xmlns="" id="{45FECD9B-6A25-43FA-B234-0E05658BE97F}"/>
              </a:ext>
            </a:extLst>
          </p:cNvPr>
          <p:cNvSpPr>
            <a:spLocks noGrp="1"/>
          </p:cNvSpPr>
          <p:nvPr>
            <p:ph type="body" sz="quarter" idx="18"/>
          </p:nvPr>
        </p:nvSpPr>
        <p:spPr>
          <a:xfrm>
            <a:off x="8776014" y="1122974"/>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1" name="Segnaposto immagine 3">
            <a:extLst>
              <a:ext uri="{FF2B5EF4-FFF2-40B4-BE49-F238E27FC236}">
                <a16:creationId xmlns:a16="http://schemas.microsoft.com/office/drawing/2014/main" xmlns="" id="{B9356514-9BD6-4AE4-B724-EC87B101CBD8}"/>
              </a:ext>
            </a:extLst>
          </p:cNvPr>
          <p:cNvSpPr>
            <a:spLocks noGrp="1"/>
          </p:cNvSpPr>
          <p:nvPr>
            <p:ph type="pic" sz="quarter" idx="19"/>
          </p:nvPr>
        </p:nvSpPr>
        <p:spPr>
          <a:xfrm flipH="1">
            <a:off x="6483857" y="1122974"/>
            <a:ext cx="2015346" cy="2015344"/>
          </a:xfrm>
          <a:prstGeom prst="flowChartDelay">
            <a:avLst/>
          </a:prstGeom>
        </p:spPr>
        <p:txBody>
          <a:bodyPr vert="horz"/>
          <a:lstStyle/>
          <a:p>
            <a:endParaRPr lang="it-IT"/>
          </a:p>
        </p:txBody>
      </p:sp>
      <p:sp>
        <p:nvSpPr>
          <p:cNvPr id="32" name="Segnaposto testo 19">
            <a:extLst>
              <a:ext uri="{FF2B5EF4-FFF2-40B4-BE49-F238E27FC236}">
                <a16:creationId xmlns:a16="http://schemas.microsoft.com/office/drawing/2014/main" xmlns="" id="{74325C9B-CA40-4187-ADB7-2FC431A0ECD5}"/>
              </a:ext>
            </a:extLst>
          </p:cNvPr>
          <p:cNvSpPr>
            <a:spLocks noGrp="1"/>
          </p:cNvSpPr>
          <p:nvPr>
            <p:ph type="body" sz="quarter" idx="20"/>
          </p:nvPr>
        </p:nvSpPr>
        <p:spPr>
          <a:xfrm>
            <a:off x="3021711" y="3776157"/>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3" name="Segnaposto immagine 3">
            <a:extLst>
              <a:ext uri="{FF2B5EF4-FFF2-40B4-BE49-F238E27FC236}">
                <a16:creationId xmlns:a16="http://schemas.microsoft.com/office/drawing/2014/main" xmlns="" id="{8035426F-B3E7-4F22-9B5D-78A44BEA9F26}"/>
              </a:ext>
            </a:extLst>
          </p:cNvPr>
          <p:cNvSpPr>
            <a:spLocks noGrp="1"/>
          </p:cNvSpPr>
          <p:nvPr>
            <p:ph type="pic" sz="quarter" idx="21"/>
          </p:nvPr>
        </p:nvSpPr>
        <p:spPr>
          <a:xfrm flipH="1">
            <a:off x="729554" y="3776157"/>
            <a:ext cx="2015346" cy="2015344"/>
          </a:xfrm>
          <a:prstGeom prst="flowChartDelay">
            <a:avLst/>
          </a:prstGeom>
        </p:spPr>
        <p:txBody>
          <a:bodyPr vert="horz"/>
          <a:lstStyle/>
          <a:p>
            <a:endParaRPr lang="it-IT"/>
          </a:p>
        </p:txBody>
      </p:sp>
      <p:sp>
        <p:nvSpPr>
          <p:cNvPr id="34" name="Segnaposto testo 19">
            <a:extLst>
              <a:ext uri="{FF2B5EF4-FFF2-40B4-BE49-F238E27FC236}">
                <a16:creationId xmlns:a16="http://schemas.microsoft.com/office/drawing/2014/main" xmlns="" id="{9CE9ED9C-25DF-4671-A836-0F1AC0EBEFCF}"/>
              </a:ext>
            </a:extLst>
          </p:cNvPr>
          <p:cNvSpPr>
            <a:spLocks noGrp="1"/>
          </p:cNvSpPr>
          <p:nvPr>
            <p:ph type="body" sz="quarter" idx="22"/>
          </p:nvPr>
        </p:nvSpPr>
        <p:spPr>
          <a:xfrm>
            <a:off x="8776014" y="3861181"/>
            <a:ext cx="2015345" cy="2020004"/>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p:txBody>
      </p:sp>
      <p:sp>
        <p:nvSpPr>
          <p:cNvPr id="35" name="Segnaposto immagine 3">
            <a:extLst>
              <a:ext uri="{FF2B5EF4-FFF2-40B4-BE49-F238E27FC236}">
                <a16:creationId xmlns:a16="http://schemas.microsoft.com/office/drawing/2014/main" xmlns="" id="{0AD52653-42A4-424F-B1D4-E8CC7B0BB456}"/>
              </a:ext>
            </a:extLst>
          </p:cNvPr>
          <p:cNvSpPr>
            <a:spLocks noGrp="1"/>
          </p:cNvSpPr>
          <p:nvPr>
            <p:ph type="pic" sz="quarter" idx="23"/>
          </p:nvPr>
        </p:nvSpPr>
        <p:spPr>
          <a:xfrm flipH="1">
            <a:off x="6483857" y="3861181"/>
            <a:ext cx="2015346" cy="2015344"/>
          </a:xfrm>
          <a:prstGeom prst="flowChartDelay">
            <a:avLst/>
          </a:prstGeom>
        </p:spPr>
        <p:txBody>
          <a:bodyPr vert="horz"/>
          <a:lstStyle/>
          <a:p>
            <a:endParaRPr lang="it-IT"/>
          </a:p>
        </p:txBody>
      </p:sp>
    </p:spTree>
    <p:extLst>
      <p:ext uri="{BB962C8B-B14F-4D97-AF65-F5344CB8AC3E}">
        <p14:creationId xmlns:p14="http://schemas.microsoft.com/office/powerpoint/2010/main" xmlns="" val="177660240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Vuota">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xmlns="" id="{C62164E0-9644-4C0E-8373-D614D95BAFAE}"/>
              </a:ext>
            </a:extLst>
          </p:cNvPr>
          <p:cNvSpPr txBox="1"/>
          <p:nvPr userDrawn="1"/>
        </p:nvSpPr>
        <p:spPr>
          <a:xfrm>
            <a:off x="0" y="0"/>
            <a:ext cx="11587942" cy="400110"/>
          </a:xfrm>
          <a:prstGeom prst="rect">
            <a:avLst/>
          </a:prstGeom>
          <a:solidFill>
            <a:schemeClr val="tx2">
              <a:lumMod val="75000"/>
            </a:schemeClr>
          </a:solidFill>
        </p:spPr>
        <p:txBody>
          <a:bodyPr wrap="square" rtlCol="0">
            <a:spAutoFit/>
          </a:bodyPr>
          <a:lstStyle/>
          <a:p>
            <a:endParaRPr lang="it-IT" sz="2000">
              <a:solidFill>
                <a:schemeClr val="bg1"/>
              </a:solidFill>
              <a:latin typeface="Bahnschrift" panose="020B0502040204020203" pitchFamily="34" charset="0"/>
            </a:endParaRPr>
          </a:p>
        </p:txBody>
      </p:sp>
      <p:sp>
        <p:nvSpPr>
          <p:cNvPr id="6" name="CasellaDiTesto 5">
            <a:extLst>
              <a:ext uri="{FF2B5EF4-FFF2-40B4-BE49-F238E27FC236}">
                <a16:creationId xmlns:a16="http://schemas.microsoft.com/office/drawing/2014/main" xmlns="" id="{16B7858F-34D8-4C94-90DF-4A4E8E8C0809}"/>
              </a:ext>
            </a:extLst>
          </p:cNvPr>
          <p:cNvSpPr txBox="1"/>
          <p:nvPr userDrawn="1"/>
        </p:nvSpPr>
        <p:spPr>
          <a:xfrm>
            <a:off x="11596255" y="0"/>
            <a:ext cx="595745" cy="400110"/>
          </a:xfrm>
          <a:prstGeom prst="rect">
            <a:avLst/>
          </a:prstGeom>
          <a:solidFill>
            <a:schemeClr val="tx2">
              <a:lumMod val="75000"/>
            </a:schemeClr>
          </a:solidFill>
        </p:spPr>
        <p:txBody>
          <a:bodyPr wrap="square" rtlCol="0">
            <a:spAutoFit/>
          </a:bodyPr>
          <a:lstStyle>
            <a:defPPr>
              <a:defRPr lang="it-IT"/>
            </a:defPPr>
            <a:lvl1pPr>
              <a:defRPr sz="2000">
                <a:solidFill>
                  <a:schemeClr val="bg1"/>
                </a:solidFill>
                <a:latin typeface="Bahnschrift" panose="020B0502040204020203" pitchFamily="34" charset="0"/>
              </a:defRPr>
            </a:lvl1pPr>
          </a:lstStyle>
          <a:p>
            <a:pPr lvl="0"/>
            <a:endParaRPr lang="it-IT"/>
          </a:p>
        </p:txBody>
      </p:sp>
      <p:cxnSp>
        <p:nvCxnSpPr>
          <p:cNvPr id="10" name="Connettore diritto 9">
            <a:extLst>
              <a:ext uri="{FF2B5EF4-FFF2-40B4-BE49-F238E27FC236}">
                <a16:creationId xmlns:a16="http://schemas.microsoft.com/office/drawing/2014/main" xmlns="" id="{FE3C1D11-31BA-4225-9FF9-15B8F694EB1F}"/>
              </a:ext>
            </a:extLst>
          </p:cNvPr>
          <p:cNvCxnSpPr/>
          <p:nvPr userDrawn="1"/>
        </p:nvCxnSpPr>
        <p:spPr>
          <a:xfrm>
            <a:off x="0" y="400110"/>
            <a:ext cx="12192000" cy="0"/>
          </a:xfrm>
          <a:prstGeom prst="line">
            <a:avLst/>
          </a:prstGeom>
          <a:ln w="5715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2" name="Segnaposto testo 11">
            <a:extLst>
              <a:ext uri="{FF2B5EF4-FFF2-40B4-BE49-F238E27FC236}">
                <a16:creationId xmlns:a16="http://schemas.microsoft.com/office/drawing/2014/main" xmlns="" id="{A4446023-9410-4424-B6AC-84C309F60F3A}"/>
              </a:ext>
            </a:extLst>
          </p:cNvPr>
          <p:cNvSpPr>
            <a:spLocks noGrp="1"/>
          </p:cNvSpPr>
          <p:nvPr>
            <p:ph type="body" sz="quarter" idx="11"/>
          </p:nvPr>
        </p:nvSpPr>
        <p:spPr>
          <a:xfrm>
            <a:off x="0" y="0"/>
            <a:ext cx="11496675" cy="341313"/>
          </a:xfrm>
        </p:spPr>
        <p:txBody>
          <a:bodyPr/>
          <a:lstStyle>
            <a:lvl1pPr marL="0" indent="0">
              <a:buNone/>
              <a:defRPr sz="2000">
                <a:solidFill>
                  <a:schemeClr val="bg1"/>
                </a:solidFill>
                <a:latin typeface="Bahnschrift" panose="020B0502040204020203" pitchFamily="34" charset="0"/>
              </a:defRPr>
            </a:lvl1pPr>
          </a:lstStyle>
          <a:p>
            <a:pPr lvl="0"/>
            <a:r>
              <a:rPr lang="it-IT"/>
              <a:t>Modifica gli stili del testo dello schema</a:t>
            </a:r>
          </a:p>
        </p:txBody>
      </p:sp>
      <p:sp>
        <p:nvSpPr>
          <p:cNvPr id="20" name="Segnaposto testo 19">
            <a:extLst>
              <a:ext uri="{FF2B5EF4-FFF2-40B4-BE49-F238E27FC236}">
                <a16:creationId xmlns:a16="http://schemas.microsoft.com/office/drawing/2014/main" xmlns="" id="{5992486F-1F4F-4134-B0D9-303A275658F8}"/>
              </a:ext>
            </a:extLst>
          </p:cNvPr>
          <p:cNvSpPr>
            <a:spLocks noGrp="1"/>
          </p:cNvSpPr>
          <p:nvPr>
            <p:ph type="body" sz="quarter" idx="13"/>
          </p:nvPr>
        </p:nvSpPr>
        <p:spPr>
          <a:xfrm>
            <a:off x="322436" y="861754"/>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23" name="Segnaposto testo 19">
            <a:extLst>
              <a:ext uri="{FF2B5EF4-FFF2-40B4-BE49-F238E27FC236}">
                <a16:creationId xmlns:a16="http://schemas.microsoft.com/office/drawing/2014/main" xmlns="" id="{5114F84A-C927-40DB-9548-17B831BA8D7B}"/>
              </a:ext>
            </a:extLst>
          </p:cNvPr>
          <p:cNvSpPr>
            <a:spLocks noGrp="1"/>
          </p:cNvSpPr>
          <p:nvPr>
            <p:ph type="body" sz="quarter" idx="14"/>
          </p:nvPr>
        </p:nvSpPr>
        <p:spPr>
          <a:xfrm>
            <a:off x="322436" y="4091940"/>
            <a:ext cx="6842125" cy="1954182"/>
          </a:xfrm>
        </p:spPr>
        <p:txBody>
          <a:bodyPr>
            <a:normAutofit/>
          </a:bodyPr>
          <a:lstStyle>
            <a:lvl1pPr marL="0" indent="0">
              <a:lnSpc>
                <a:spcPct val="100000"/>
              </a:lnSpc>
              <a:buNone/>
              <a:defRPr sz="1400">
                <a:latin typeface="Gisha" panose="020B0502040204020203" pitchFamily="34" charset="-79"/>
                <a:cs typeface="Gisha" panose="020B0502040204020203" pitchFamily="34" charset="-79"/>
              </a:defRPr>
            </a:lvl1pPr>
            <a:lvl2pPr marL="457200" indent="0">
              <a:lnSpc>
                <a:spcPct val="100000"/>
              </a:lnSpc>
              <a:buNone/>
              <a:defRPr sz="1400">
                <a:latin typeface="Gisha" panose="020B0502040204020203" pitchFamily="34" charset="-79"/>
                <a:cs typeface="Gisha" panose="020B0502040204020203" pitchFamily="34" charset="-79"/>
              </a:defRPr>
            </a:lvl2pPr>
            <a:lvl3pPr marL="914400" indent="0">
              <a:lnSpc>
                <a:spcPct val="100000"/>
              </a:lnSpc>
              <a:buNone/>
              <a:defRPr sz="1400">
                <a:latin typeface="Gisha" panose="020B0502040204020203" pitchFamily="34" charset="-79"/>
                <a:cs typeface="Gisha" panose="020B0502040204020203" pitchFamily="34" charset="-79"/>
              </a:defRPr>
            </a:lvl3pPr>
            <a:lvl4pPr marL="1371600" indent="0">
              <a:lnSpc>
                <a:spcPct val="100000"/>
              </a:lnSpc>
              <a:buNone/>
              <a:defRPr sz="1400">
                <a:latin typeface="Gisha" panose="020B0502040204020203" pitchFamily="34" charset="-79"/>
                <a:cs typeface="Gisha" panose="020B0502040204020203" pitchFamily="34" charset="-79"/>
              </a:defRPr>
            </a:lvl4pPr>
            <a:lvl5pPr marL="1828800" indent="0">
              <a:lnSpc>
                <a:spcPct val="100000"/>
              </a:lnSpc>
              <a:buNone/>
              <a:defRPr sz="1400">
                <a:latin typeface="Gisha" panose="020B0502040204020203" pitchFamily="34" charset="-79"/>
                <a:cs typeface="Gisha" panose="020B0502040204020203" pitchFamily="34" charset="-79"/>
              </a:defRPr>
            </a:lvl5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p>
        </p:txBody>
      </p:sp>
      <p:cxnSp>
        <p:nvCxnSpPr>
          <p:cNvPr id="24" name="Connettore diritto 23">
            <a:extLst>
              <a:ext uri="{FF2B5EF4-FFF2-40B4-BE49-F238E27FC236}">
                <a16:creationId xmlns:a16="http://schemas.microsoft.com/office/drawing/2014/main" xmlns="" id="{9605B206-8EC2-4B2F-B166-FCD009CD862E}"/>
              </a:ext>
            </a:extLst>
          </p:cNvPr>
          <p:cNvCxnSpPr>
            <a:cxnSpLocks/>
          </p:cNvCxnSpPr>
          <p:nvPr userDrawn="1"/>
        </p:nvCxnSpPr>
        <p:spPr>
          <a:xfrm>
            <a:off x="0" y="3536779"/>
            <a:ext cx="12028516" cy="0"/>
          </a:xfrm>
          <a:prstGeom prst="line">
            <a:avLst/>
          </a:prstGeom>
          <a:ln w="38100">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
        <p:nvSpPr>
          <p:cNvPr id="13" name="Segnaposto immagine 7">
            <a:extLst>
              <a:ext uri="{FF2B5EF4-FFF2-40B4-BE49-F238E27FC236}">
                <a16:creationId xmlns:a16="http://schemas.microsoft.com/office/drawing/2014/main" xmlns="" id="{106FAF5C-F3E2-439D-A23C-A25ACDAC95E2}"/>
              </a:ext>
            </a:extLst>
          </p:cNvPr>
          <p:cNvSpPr>
            <a:spLocks noGrp="1"/>
          </p:cNvSpPr>
          <p:nvPr>
            <p:ph type="pic" sz="quarter" idx="10"/>
          </p:nvPr>
        </p:nvSpPr>
        <p:spPr>
          <a:xfrm>
            <a:off x="7528560" y="573580"/>
            <a:ext cx="4599709" cy="6126480"/>
          </a:xfrm>
          <a:prstGeom prst="flowChartDelay">
            <a:avLst/>
          </a:prstGeom>
        </p:spPr>
        <p:txBody>
          <a:bodyPr/>
          <a:lstStyle/>
          <a:p>
            <a:endParaRPr lang="it-IT"/>
          </a:p>
        </p:txBody>
      </p:sp>
    </p:spTree>
    <p:extLst>
      <p:ext uri="{BB962C8B-B14F-4D97-AF65-F5344CB8AC3E}">
        <p14:creationId xmlns:p14="http://schemas.microsoft.com/office/powerpoint/2010/main" xmlns="" val="35174715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idx="1"/>
          </p:nvPr>
        </p:nvSpPr>
        <p:spPr/>
        <p:txBody>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0705377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Modifica gli stili del testo dello schema</a:t>
            </a:r>
          </a:p>
        </p:txBody>
      </p:sp>
      <p:sp>
        <p:nvSpPr>
          <p:cNvPr id="4" name="Date Placeholder 3"/>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4"/>
          <p:cNvSpPr>
            <a:spLocks noGrp="1"/>
          </p:cNvSpPr>
          <p:nvPr>
            <p:ph type="ftr" sz="quarter" idx="11"/>
          </p:nvPr>
        </p:nvSpPr>
        <p:spPr/>
        <p:txBody>
          <a:bodyPr/>
          <a:lstStyle/>
          <a:p>
            <a:endParaRPr lang="it-IT"/>
          </a:p>
        </p:txBody>
      </p:sp>
      <p:sp>
        <p:nvSpPr>
          <p:cNvPr id="6" name="Slide Number Placeholder 5"/>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776311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Date Placeholder 4"/>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203200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Modifica gli stili del testo dello schema</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7" name="Date Placeholder 6"/>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8" name="Footer Placeholder 7"/>
          <p:cNvSpPr>
            <a:spLocks noGrp="1"/>
          </p:cNvSpPr>
          <p:nvPr>
            <p:ph type="ftr" sz="quarter" idx="11"/>
          </p:nvPr>
        </p:nvSpPr>
        <p:spPr/>
        <p:txBody>
          <a:bodyPr/>
          <a:lstStyle/>
          <a:p>
            <a:endParaRPr lang="it-IT"/>
          </a:p>
        </p:txBody>
      </p:sp>
      <p:sp>
        <p:nvSpPr>
          <p:cNvPr id="9" name="Slide Number Placeholder 8"/>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172463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Fare clic per modificare lo stile del titolo dello schema</a:t>
            </a:r>
            <a:endParaRPr lang="en-US" dirty="0"/>
          </a:p>
        </p:txBody>
      </p:sp>
      <p:sp>
        <p:nvSpPr>
          <p:cNvPr id="7" name="Date Placeholder 2"/>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3"/>
          <p:cNvSpPr>
            <a:spLocks noGrp="1"/>
          </p:cNvSpPr>
          <p:nvPr>
            <p:ph type="ftr" sz="quarter" idx="11"/>
          </p:nvPr>
        </p:nvSpPr>
        <p:spPr/>
        <p:txBody>
          <a:bodyPr/>
          <a:lstStyle/>
          <a:p>
            <a:endParaRPr lang="it-IT"/>
          </a:p>
        </p:txBody>
      </p:sp>
      <p:sp>
        <p:nvSpPr>
          <p:cNvPr id="6" name="Slide Number Placeholder 4"/>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10250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2"/>
          <p:cNvSpPr>
            <a:spLocks noGrp="1"/>
          </p:cNvSpPr>
          <p:nvPr>
            <p:ph type="ftr" sz="quarter" idx="11"/>
          </p:nvPr>
        </p:nvSpPr>
        <p:spPr/>
        <p:txBody>
          <a:bodyPr/>
          <a:lstStyle/>
          <a:p>
            <a:endParaRPr lang="it-IT"/>
          </a:p>
        </p:txBody>
      </p:sp>
      <p:sp>
        <p:nvSpPr>
          <p:cNvPr id="6" name="Slide Number Placeholder 3"/>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56932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it-IT"/>
              <a:t>Fare clic per modificare lo stile del titolo dello schema</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7" name="Date Placeholder 4"/>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5" name="Footer Placeholder 5"/>
          <p:cNvSpPr>
            <a:spLocks noGrp="1"/>
          </p:cNvSpPr>
          <p:nvPr>
            <p:ph type="ftr" sz="quarter" idx="11"/>
          </p:nvPr>
        </p:nvSpPr>
        <p:spPr/>
        <p:txBody>
          <a:bodyPr/>
          <a:lstStyle/>
          <a:p>
            <a:endParaRPr lang="it-IT"/>
          </a:p>
        </p:txBody>
      </p:sp>
      <p:sp>
        <p:nvSpPr>
          <p:cNvPr id="6"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3642131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it-IT"/>
              <a:t>Fare clic per modificare lo stile del titolo dello schema</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a:t>Fare clic sull'icona per inserire un'immagine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Modifica gli stili del testo dello schema</a:t>
            </a:r>
          </a:p>
        </p:txBody>
      </p:sp>
      <p:sp>
        <p:nvSpPr>
          <p:cNvPr id="5" name="Date Placeholder 4"/>
          <p:cNvSpPr>
            <a:spLocks noGrp="1"/>
          </p:cNvSpPr>
          <p:nvPr>
            <p:ph type="dt" sz="half" idx="10"/>
          </p:nvPr>
        </p:nvSpPr>
        <p:spPr/>
        <p:txBody>
          <a:bodyPr/>
          <a:lstStyle/>
          <a:p>
            <a:fld id="{ACA67048-8DE2-40E6-8AFC-3B04CF619662}" type="datetimeFigureOut">
              <a:rPr lang="it-IT" smtClean="0"/>
              <a:pPr/>
              <a:t>19/12/2018</a:t>
            </a:fld>
            <a:endParaRPr lang="it-IT"/>
          </a:p>
        </p:txBody>
      </p:sp>
      <p:sp>
        <p:nvSpPr>
          <p:cNvPr id="6" name="Footer Placeholder 5"/>
          <p:cNvSpPr>
            <a:spLocks noGrp="1"/>
          </p:cNvSpPr>
          <p:nvPr>
            <p:ph type="ftr" sz="quarter" idx="11"/>
          </p:nvPr>
        </p:nvSpPr>
        <p:spPr/>
        <p:txBody>
          <a:bodyPr/>
          <a:lstStyle/>
          <a:p>
            <a:endParaRPr lang="it-IT"/>
          </a:p>
        </p:txBody>
      </p:sp>
      <p:sp>
        <p:nvSpPr>
          <p:cNvPr id="7" name="Slide Number Placeholder 6"/>
          <p:cNvSpPr>
            <a:spLocks noGrp="1"/>
          </p:cNvSpPr>
          <p:nvPr>
            <p:ph type="sldNum" sz="quarter" idx="12"/>
          </p:nvPr>
        </p:nvSpPr>
        <p:spPr/>
        <p:txBody>
          <a:body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4946075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4.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1" cstate="print">
            <a:extLst>
              <a:ext uri="{28A0092B-C50C-407E-A947-70E740481C1C}">
                <a14:useLocalDpi xmlns:a14="http://schemas.microsoft.com/office/drawing/2010/main" xmlns=""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2" cstate="print">
            <a:extLst>
              <a:ext uri="{28A0092B-C50C-407E-A947-70E740481C1C}">
                <a14:useLocalDpi xmlns:a14="http://schemas.microsoft.com/office/drawing/2010/main" xmlns=""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3" cstate="print">
            <a:extLst>
              <a:ext uri="{28A0092B-C50C-407E-A947-70E740481C1C}">
                <a14:useLocalDpi xmlns:a14="http://schemas.microsoft.com/office/drawing/2010/main" xmlns=""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4" cstate="print">
            <a:extLst>
              <a:ext uri="{28A0092B-C50C-407E-A947-70E740481C1C}">
                <a14:useLocalDpi xmlns:a14="http://schemas.microsoft.com/office/drawing/2010/main" xmlns=""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it-IT"/>
              <a:t>Fare clic per modificare lo stile del titolo dello schema</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it-IT"/>
              <a:t>Modifica gli stili del testo dello schema</a:t>
            </a:r>
          </a:p>
          <a:p>
            <a:pPr lvl="1"/>
            <a:r>
              <a:rPr lang="it-IT"/>
              <a:t>Secondo livello</a:t>
            </a:r>
          </a:p>
          <a:p>
            <a:pPr lvl="2"/>
            <a:r>
              <a:rPr lang="it-IT"/>
              <a:t>Terzo livello</a:t>
            </a:r>
          </a:p>
          <a:p>
            <a:pPr lvl="3"/>
            <a:r>
              <a:rPr lang="it-IT"/>
              <a:t>Quarto livello</a:t>
            </a:r>
          </a:p>
          <a:p>
            <a:pPr lvl="4"/>
            <a:r>
              <a:rPr lang="it-IT"/>
              <a:t>Quinto livello</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ACA67048-8DE2-40E6-8AFC-3B04CF619662}" type="datetimeFigureOut">
              <a:rPr lang="it-IT" smtClean="0"/>
              <a:pPr/>
              <a:t>19/12/2018</a:t>
            </a:fld>
            <a:endParaRPr lang="it-IT"/>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it-IT"/>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8DDB8AB4-81AB-4E20-95C6-7AAAE526AF48}" type="slidenum">
              <a:rPr lang="it-IT" smtClean="0"/>
              <a:pPr/>
              <a:t>‹N›</a:t>
            </a:fld>
            <a:endParaRPr lang="it-IT"/>
          </a:p>
        </p:txBody>
      </p:sp>
    </p:spTree>
    <p:extLst>
      <p:ext uri="{BB962C8B-B14F-4D97-AF65-F5344CB8AC3E}">
        <p14:creationId xmlns:p14="http://schemas.microsoft.com/office/powerpoint/2010/main" xmlns="" val="2920648480"/>
      </p:ext>
    </p:extLst>
  </p:cSld>
  <p:clrMap bg1="dk1" tx1="lt1" bg2="dk2" tx2="lt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 id="2147483753" r:id="rId12"/>
    <p:sldLayoutId id="2147483754" r:id="rId13"/>
    <p:sldLayoutId id="2147483755" r:id="rId14"/>
    <p:sldLayoutId id="2147483756" r:id="rId15"/>
    <p:sldLayoutId id="2147483757" r:id="rId16"/>
    <p:sldLayoutId id="2147483758" r:id="rId17"/>
    <p:sldLayoutId id="2147483759" r:id="rId18"/>
    <p:sldLayoutId id="2147483660" r:id="rId19"/>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jpeg"/><Relationship Id="rId7" Type="http://schemas.openxmlformats.org/officeDocument/2006/relationships/image" Target="../media/image58.png"/><Relationship Id="rId2" Type="http://schemas.openxmlformats.org/officeDocument/2006/relationships/notesSlide" Target="../notesSlides/notesSlide10.xml"/><Relationship Id="rId1" Type="http://schemas.openxmlformats.org/officeDocument/2006/relationships/slideLayout" Target="../slideLayouts/slideLayout18.xml"/><Relationship Id="rId6" Type="http://schemas.openxmlformats.org/officeDocument/2006/relationships/image" Target="../media/image57.png"/><Relationship Id="rId5" Type="http://schemas.microsoft.com/office/2007/relationships/hdphoto" Target="../media/hdphoto5.wdp"/><Relationship Id="rId4" Type="http://schemas.openxmlformats.org/officeDocument/2006/relationships/image" Target="../media/image56.png"/></Relationships>
</file>

<file path=ppt/slides/_rels/slide1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11.xml"/><Relationship Id="rId1" Type="http://schemas.openxmlformats.org/officeDocument/2006/relationships/slideLayout" Target="../slideLayouts/slideLayout18.xml"/><Relationship Id="rId6" Type="http://schemas.microsoft.com/office/2007/relationships/hdphoto" Target="../media/hdphoto7.wdp"/><Relationship Id="rId5" Type="http://schemas.openxmlformats.org/officeDocument/2006/relationships/image" Target="../media/image61.png"/><Relationship Id="rId4" Type="http://schemas.microsoft.com/office/2007/relationships/hdphoto" Target="../media/hdphoto6.wdp"/></Relationships>
</file>

<file path=ppt/slides/_rels/slide12.xml.rels><?xml version="1.0" encoding="UTF-8" standalone="yes"?>
<Relationships xmlns="http://schemas.openxmlformats.org/package/2006/relationships"><Relationship Id="rId3" Type="http://schemas.openxmlformats.org/officeDocument/2006/relationships/image" Target="../media/image64.jpeg"/><Relationship Id="rId7"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18.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13.xml"/><Relationship Id="rId1" Type="http://schemas.openxmlformats.org/officeDocument/2006/relationships/slideLayout" Target="../slideLayouts/slideLayout18.xml"/><Relationship Id="rId5" Type="http://schemas.openxmlformats.org/officeDocument/2006/relationships/hyperlink" Target="https://pixabay.com/it/ombrello-giallo-nero-bianco-1588167/" TargetMode="External"/><Relationship Id="rId4" Type="http://schemas.openxmlformats.org/officeDocument/2006/relationships/image" Target="../media/image70.jpeg"/></Relationships>
</file>

<file path=ppt/slides/_rels/slide1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72.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jpeg"/><Relationship Id="rId4" Type="http://schemas.openxmlformats.org/officeDocument/2006/relationships/image" Target="../media/image8.jpeg"/><Relationship Id="rId9" Type="http://schemas.openxmlformats.org/officeDocument/2006/relationships/image" Target="../media/image13.jpeg"/></Relationships>
</file>

<file path=ppt/slides/_rels/slide3.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5.jpe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8.xml"/><Relationship Id="rId6" Type="http://schemas.openxmlformats.org/officeDocument/2006/relationships/diagramLayout" Target="../diagrams/layout1.xml"/><Relationship Id="rId11" Type="http://schemas.openxmlformats.org/officeDocument/2006/relationships/image" Target="../media/image19.png"/><Relationship Id="rId5" Type="http://schemas.openxmlformats.org/officeDocument/2006/relationships/diagramData" Target="../diagrams/data1.xml"/><Relationship Id="rId10" Type="http://schemas.openxmlformats.org/officeDocument/2006/relationships/image" Target="../media/image18.png"/><Relationship Id="rId4" Type="http://schemas.openxmlformats.org/officeDocument/2006/relationships/image" Target="../media/image16.png"/><Relationship Id="rId9" Type="http://schemas.microsoft.com/office/2007/relationships/diagramDrawing" Target="../diagrams/drawing1.xml"/></Relationships>
</file>

<file path=ppt/slides/_rels/slide4.xml.rels><?xml version="1.0" encoding="UTF-8" standalone="yes"?>
<Relationships xmlns="http://schemas.openxmlformats.org/package/2006/relationships"><Relationship Id="rId3" Type="http://schemas.openxmlformats.org/officeDocument/2006/relationships/hyperlink" Target="https://www.freepik.com/free-photo/crop-hands-holding-globe_1935156.htm" TargetMode="External"/><Relationship Id="rId7" Type="http://schemas.openxmlformats.org/officeDocument/2006/relationships/image" Target="../media/image23.jpe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18.xml"/><Relationship Id="rId6" Type="http://schemas.openxmlformats.org/officeDocument/2006/relationships/image" Target="../media/image31.png"/><Relationship Id="rId5" Type="http://schemas.openxmlformats.org/officeDocument/2006/relationships/image" Target="../media/image30.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4.jpeg"/><Relationship Id="rId7" Type="http://schemas.openxmlformats.org/officeDocument/2006/relationships/image" Target="../media/image37.png"/><Relationship Id="rId12" Type="http://schemas.openxmlformats.org/officeDocument/2006/relationships/image" Target="../media/image42.jpeg"/><Relationship Id="rId2" Type="http://schemas.openxmlformats.org/officeDocument/2006/relationships/notesSlide" Target="../notesSlides/notesSlide7.xml"/><Relationship Id="rId1" Type="http://schemas.openxmlformats.org/officeDocument/2006/relationships/slideLayout" Target="../slideLayouts/slideLayout18.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hyperlink" Target="https://pixabay.com/it/grattacielo-case-citt&#224;-america-450793/" TargetMode="External"/><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43.jpeg"/><Relationship Id="rId7" Type="http://schemas.microsoft.com/office/2007/relationships/hdphoto" Target="../media/hdphoto3.wdp"/><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45.png"/><Relationship Id="rId5" Type="http://schemas.openxmlformats.org/officeDocument/2006/relationships/image" Target="../media/image44.jpeg"/><Relationship Id="rId10" Type="http://schemas.openxmlformats.org/officeDocument/2006/relationships/image" Target="../media/image47.png"/><Relationship Id="rId4" Type="http://schemas.openxmlformats.org/officeDocument/2006/relationships/hyperlink" Target="https://pixabay.com/it/kaunertal-diga-kopfssee-tyrol-1610745/" TargetMode="External"/><Relationship Id="rId9" Type="http://schemas.openxmlformats.org/officeDocument/2006/relationships/image" Target="../media/image46.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8.jpeg"/><Relationship Id="rId7" Type="http://schemas.openxmlformats.org/officeDocument/2006/relationships/image" Target="../media/image51.png"/><Relationship Id="rId2" Type="http://schemas.openxmlformats.org/officeDocument/2006/relationships/notesSlide" Target="../notesSlides/notesSlide9.xml"/><Relationship Id="rId1" Type="http://schemas.openxmlformats.org/officeDocument/2006/relationships/slideLayout" Target="../slideLayouts/slideLayout18.xml"/><Relationship Id="rId6" Type="http://schemas.openxmlformats.org/officeDocument/2006/relationships/image" Target="../media/image50.png"/><Relationship Id="rId5" Type="http://schemas.microsoft.com/office/2007/relationships/hdphoto" Target="../media/hdphoto4.wdp"/><Relationship Id="rId10" Type="http://schemas.openxmlformats.org/officeDocument/2006/relationships/image" Target="../media/image54.png"/><Relationship Id="rId4" Type="http://schemas.openxmlformats.org/officeDocument/2006/relationships/image" Target="../media/image49.pn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2">
            <a:alpha val="82000"/>
          </a:schemeClr>
        </a:solidFill>
        <a:effectLst/>
      </p:bgPr>
    </p:bg>
    <p:spTree>
      <p:nvGrpSpPr>
        <p:cNvPr id="1" name=""/>
        <p:cNvGrpSpPr/>
        <p:nvPr/>
      </p:nvGrpSpPr>
      <p:grpSpPr>
        <a:xfrm>
          <a:off x="0" y="0"/>
          <a:ext cx="0" cy="0"/>
          <a:chOff x="0" y="0"/>
          <a:chExt cx="0" cy="0"/>
        </a:xfrm>
      </p:grpSpPr>
      <p:sp>
        <p:nvSpPr>
          <p:cNvPr id="2" name="Rettangolo 1">
            <a:extLst>
              <a:ext uri="{FF2B5EF4-FFF2-40B4-BE49-F238E27FC236}">
                <a16:creationId xmlns:a16="http://schemas.microsoft.com/office/drawing/2014/main" xmlns="" id="{EE6EAE5D-D554-4C29-BFCC-8FB07C1A4B42}"/>
              </a:ext>
            </a:extLst>
          </p:cNvPr>
          <p:cNvSpPr/>
          <p:nvPr/>
        </p:nvSpPr>
        <p:spPr>
          <a:xfrm>
            <a:off x="0" y="1605280"/>
            <a:ext cx="12192000" cy="390144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3" name="Rettangolo 2">
            <a:extLst>
              <a:ext uri="{FF2B5EF4-FFF2-40B4-BE49-F238E27FC236}">
                <a16:creationId xmlns:a16="http://schemas.microsoft.com/office/drawing/2014/main" xmlns="" id="{A0E21B82-D5FE-4693-A1B5-F7CAB16976A4}"/>
              </a:ext>
            </a:extLst>
          </p:cNvPr>
          <p:cNvSpPr/>
          <p:nvPr/>
        </p:nvSpPr>
        <p:spPr>
          <a:xfrm>
            <a:off x="0" y="1605280"/>
            <a:ext cx="12192000" cy="2128520"/>
          </a:xfrm>
          <a:prstGeom prst="rect">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8" name="Ritardo 7">
            <a:extLst>
              <a:ext uri="{FF2B5EF4-FFF2-40B4-BE49-F238E27FC236}">
                <a16:creationId xmlns:a16="http://schemas.microsoft.com/office/drawing/2014/main" xmlns="" id="{B7123CEB-155E-4C7B-8A86-118048044F1A}"/>
              </a:ext>
            </a:extLst>
          </p:cNvPr>
          <p:cNvSpPr/>
          <p:nvPr/>
        </p:nvSpPr>
        <p:spPr>
          <a:xfrm rot="5400000">
            <a:off x="2514837" y="-1373899"/>
            <a:ext cx="2743201" cy="10033236"/>
          </a:xfrm>
          <a:prstGeom prst="flowChartDelay">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it-IT" sz="3600" b="1">
                <a:solidFill>
                  <a:schemeClr val="tx2">
                    <a:lumMod val="75000"/>
                  </a:schemeClr>
                </a:solidFill>
                <a:latin typeface="Articulate Light" panose="02000503040000020004" pitchFamily="2" charset="0"/>
              </a:rPr>
              <a:t>Diversificare il rischio di portafoglio Parte 2</a:t>
            </a:r>
          </a:p>
          <a:p>
            <a:pPr algn="ctr"/>
            <a:r>
              <a:rPr lang="it-IT" sz="3600" b="1">
                <a:solidFill>
                  <a:schemeClr val="tx2">
                    <a:lumMod val="75000"/>
                  </a:schemeClr>
                </a:solidFill>
                <a:latin typeface="Articulate Light" panose="02000503040000020004" pitchFamily="2" charset="0"/>
              </a:rPr>
              <a:t>Lezione 2</a:t>
            </a:r>
            <a:endParaRPr lang="it-IT" sz="3600" b="1" dirty="0">
              <a:solidFill>
                <a:schemeClr val="tx2">
                  <a:lumMod val="75000"/>
                </a:schemeClr>
              </a:solidFill>
              <a:latin typeface="Articulate Light" panose="02000503040000020004" pitchFamily="2" charset="0"/>
            </a:endParaRPr>
          </a:p>
        </p:txBody>
      </p:sp>
      <p:cxnSp>
        <p:nvCxnSpPr>
          <p:cNvPr id="17" name="Connettore diritto 16">
            <a:extLst>
              <a:ext uri="{FF2B5EF4-FFF2-40B4-BE49-F238E27FC236}">
                <a16:creationId xmlns:a16="http://schemas.microsoft.com/office/drawing/2014/main" xmlns="" id="{9AC420FA-A18E-4CB2-BAB3-A63E3EC1ED91}"/>
              </a:ext>
            </a:extLst>
          </p:cNvPr>
          <p:cNvCxnSpPr/>
          <p:nvPr/>
        </p:nvCxnSpPr>
        <p:spPr>
          <a:xfrm>
            <a:off x="0" y="3733800"/>
            <a:ext cx="777287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Connettore diritto 17">
            <a:extLst>
              <a:ext uri="{FF2B5EF4-FFF2-40B4-BE49-F238E27FC236}">
                <a16:creationId xmlns:a16="http://schemas.microsoft.com/office/drawing/2014/main" xmlns="" id="{23974546-CBAC-4664-9B03-882C9DC135E3}"/>
              </a:ext>
            </a:extLst>
          </p:cNvPr>
          <p:cNvCxnSpPr>
            <a:cxnSpLocks/>
          </p:cNvCxnSpPr>
          <p:nvPr/>
        </p:nvCxnSpPr>
        <p:spPr>
          <a:xfrm>
            <a:off x="11559396" y="3733800"/>
            <a:ext cx="6326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Immagine correlata"/>
          <p:cNvPicPr>
            <a:picLocks noChangeAspect="1" noChangeArrowheads="1"/>
          </p:cNvPicPr>
          <p:nvPr/>
        </p:nvPicPr>
        <p:blipFill>
          <a:blip r:embed="rId3" cstate="print">
            <a:duotone>
              <a:schemeClr val="bg2">
                <a:shade val="45000"/>
                <a:satMod val="135000"/>
              </a:schemeClr>
              <a:prstClr val="white"/>
            </a:duotone>
            <a:extLst>
              <a:ext uri="{BEBA8EAE-BF5A-486C-A8C5-ECC9F3942E4B}">
                <a14:imgProps xmlns:a14="http://schemas.microsoft.com/office/drawing/2010/main" xmlns="">
                  <a14:imgLayer r:embed="rId4">
                    <a14:imgEffect>
                      <a14:saturation sat="0"/>
                    </a14:imgEffect>
                  </a14:imgLayer>
                </a14:imgProps>
              </a:ext>
              <a:ext uri="{28A0092B-C50C-407E-A947-70E740481C1C}">
                <a14:useLocalDpi xmlns:a14="http://schemas.microsoft.com/office/drawing/2010/main" xmlns="" val="0"/>
              </a:ext>
            </a:extLst>
          </a:blip>
          <a:srcRect/>
          <a:stretch>
            <a:fillRect/>
          </a:stretch>
        </p:blipFill>
        <p:spPr bwMode="auto">
          <a:xfrm>
            <a:off x="7543800" y="1501774"/>
            <a:ext cx="4331898" cy="3817219"/>
          </a:xfrm>
          <a:prstGeom prst="rect">
            <a:avLst/>
          </a:prstGeom>
          <a:noFill/>
          <a:extLst>
            <a:ext uri="{909E8E84-426E-40DD-AFC4-6F175D3DCCD1}">
              <a14:hiddenFill xmlns:a14="http://schemas.microsoft.com/office/drawing/2010/main" xmlns="">
                <a:solidFill>
                  <a:srgbClr val="FFFFFF"/>
                </a:solidFill>
              </a14:hiddenFill>
            </a:ext>
          </a:extLst>
        </p:spPr>
      </p:pic>
      <p:sp>
        <p:nvSpPr>
          <p:cNvPr id="9" name="CasellaDiTesto 8">
            <a:extLst>
              <a:ext uri="{FF2B5EF4-FFF2-40B4-BE49-F238E27FC236}">
                <a16:creationId xmlns:a16="http://schemas.microsoft.com/office/drawing/2014/main" xmlns="" id="{90DA1A73-3CB5-4205-BD2D-EA07307BCE52}"/>
              </a:ext>
            </a:extLst>
          </p:cNvPr>
          <p:cNvSpPr txBox="1"/>
          <p:nvPr/>
        </p:nvSpPr>
        <p:spPr>
          <a:xfrm>
            <a:off x="203200" y="1661340"/>
            <a:ext cx="5260622" cy="369332"/>
          </a:xfrm>
          <a:prstGeom prst="rect">
            <a:avLst/>
          </a:prstGeom>
          <a:noFill/>
        </p:spPr>
        <p:txBody>
          <a:bodyPr wrap="square" rtlCol="0">
            <a:spAutoFit/>
          </a:bodyPr>
          <a:lstStyle/>
          <a:p>
            <a:r>
              <a:rPr lang="it-IT"/>
              <a:t>MODULO 3 - La gestione del portafoglio</a:t>
            </a:r>
          </a:p>
        </p:txBody>
      </p:sp>
    </p:spTree>
    <p:extLst>
      <p:ext uri="{BB962C8B-B14F-4D97-AF65-F5344CB8AC3E}">
        <p14:creationId xmlns:p14="http://schemas.microsoft.com/office/powerpoint/2010/main" xmlns="" val="11733309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magine 13"/>
          <p:cNvPicPr>
            <a:picLocks noChangeAspect="1"/>
          </p:cNvPicPr>
          <p:nvPr/>
        </p:nvPicPr>
        <p:blipFill rotWithShape="1">
          <a:blip r:embed="rId3" cstate="print">
            <a:extLst>
              <a:ext uri="{28A0092B-C50C-407E-A947-70E740481C1C}">
                <a14:useLocalDpi xmlns:a14="http://schemas.microsoft.com/office/drawing/2010/main" xmlns="" val="0"/>
              </a:ext>
            </a:extLst>
          </a:blip>
          <a:srcRect r="32348"/>
          <a:stretch/>
        </p:blipFill>
        <p:spPr>
          <a:xfrm>
            <a:off x="7303860" y="480384"/>
            <a:ext cx="4888138" cy="4809443"/>
          </a:xfrm>
          <a:prstGeom prst="rect">
            <a:avLst/>
          </a:prstGeom>
        </p:spPr>
      </p:pic>
      <p:sp>
        <p:nvSpPr>
          <p:cNvPr id="5" name="Documento 4"/>
          <p:cNvSpPr/>
          <p:nvPr/>
        </p:nvSpPr>
        <p:spPr>
          <a:xfrm rot="16200000">
            <a:off x="1538542" y="-1148536"/>
            <a:ext cx="6462460" cy="9631323"/>
          </a:xfrm>
          <a:prstGeom prst="flowChart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9</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Il processo del cambiamento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Immagini</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0" i="0" u="none" strike="noStrike" kern="1200" cap="none" spc="0" normalizeH="0" baseline="0" noProof="0" dirty="0">
                <a:ln>
                  <a:noFill/>
                </a:ln>
                <a:solidFill>
                  <a:prstClr val="black"/>
                </a:solidFill>
                <a:effectLst/>
                <a:uLnTx/>
                <a:uFillTx/>
                <a:latin typeface="Century Gothic"/>
                <a:ea typeface="+mn-ea"/>
                <a:cs typeface="+mn-cs"/>
              </a:rPr>
              <a:t> </a:t>
            </a:r>
          </a:p>
          <a:p>
            <a:pPr lvl="0"/>
            <a:r>
              <a:rPr lang="it-IT" sz="1400">
                <a:solidFill>
                  <a:prstClr val="black"/>
                </a:solidFill>
              </a:rPr>
              <a:t>https://pixabay.com/it/lente-macchina-fotografica-3046269/</a:t>
            </a: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2" name="CasellaDiTesto 1"/>
          <p:cNvSpPr txBox="1"/>
          <p:nvPr/>
        </p:nvSpPr>
        <p:spPr>
          <a:xfrm>
            <a:off x="302583" y="723231"/>
            <a:ext cx="7784223" cy="523220"/>
          </a:xfrm>
          <a:prstGeom prst="rect">
            <a:avLst/>
          </a:prstGeom>
          <a:noFill/>
        </p:spPr>
        <p:txBody>
          <a:bodyPr wrap="square" rtlCol="0">
            <a:spAutoFit/>
          </a:bodyPr>
          <a:lstStyle>
            <a:defPPr>
              <a:defRPr lang="en-US"/>
            </a:defPPr>
            <a:lvl1pPr lvl="0">
              <a:defRPr sz="2800" b="1">
                <a:solidFill>
                  <a:srgbClr val="FFFFFF"/>
                </a:solidFill>
                <a:latin typeface="Tempus Sans ITC" panose="04020404030D07020202" pitchFamily="82" charset="0"/>
                <a:cs typeface="Gisha" panose="020B0502040204020203" pitchFamily="34" charset="-79"/>
              </a:defRPr>
            </a:lvl1pPr>
          </a:lstStyle>
          <a:p>
            <a:r>
              <a:rPr lang="it-IT">
                <a:solidFill>
                  <a:srgbClr val="23585E"/>
                </a:solidFill>
              </a:rPr>
              <a:t>La distruption in ogni fase di vita dei prodotti</a:t>
            </a:r>
            <a:endParaRPr lang="it-IT" dirty="0">
              <a:solidFill>
                <a:srgbClr val="23585E"/>
              </a:solidFill>
            </a:endParaRPr>
          </a:p>
        </p:txBody>
      </p:sp>
      <p:pic>
        <p:nvPicPr>
          <p:cNvPr id="25" name="Picture 2">
            <a:extLst>
              <a:ext uri="{FF2B5EF4-FFF2-40B4-BE49-F238E27FC236}">
                <a16:creationId xmlns:a16="http://schemas.microsoft.com/office/drawing/2014/main" xmlns="" id="{C2E81E44-FA1B-42A3-AA1F-73AEAD3B9D70}"/>
              </a:ext>
            </a:extLst>
          </p:cNvPr>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25000"/>
                    </a14:imgEffect>
                  </a14:imgLayer>
                </a14:imgProps>
              </a:ext>
              <a:ext uri="{28A0092B-C50C-407E-A947-70E740481C1C}">
                <a14:useLocalDpi xmlns:a14="http://schemas.microsoft.com/office/drawing/2010/main" xmlns="" val="0"/>
              </a:ext>
            </a:extLst>
          </a:blip>
          <a:srcRect t="18011" b="8126"/>
          <a:stretch/>
        </p:blipFill>
        <p:spPr bwMode="auto">
          <a:xfrm>
            <a:off x="213550" y="1335862"/>
            <a:ext cx="7547728" cy="340887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5" name="Documento 34">
            <a:extLst>
              <a:ext uri="{FF2B5EF4-FFF2-40B4-BE49-F238E27FC236}">
                <a16:creationId xmlns:a16="http://schemas.microsoft.com/office/drawing/2014/main" xmlns="" id="{B1A8A1B8-6512-4FD3-AC99-4A7B0AC0C328}"/>
              </a:ext>
            </a:extLst>
          </p:cNvPr>
          <p:cNvSpPr/>
          <p:nvPr/>
        </p:nvSpPr>
        <p:spPr>
          <a:xfrm rot="10800000">
            <a:off x="-45891" y="4991716"/>
            <a:ext cx="12237889" cy="1906638"/>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Rettangolo 6"/>
          <p:cNvSpPr/>
          <p:nvPr/>
        </p:nvSpPr>
        <p:spPr>
          <a:xfrm>
            <a:off x="324051" y="5452214"/>
            <a:ext cx="2282515"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DIGITALIZZAZIONE</a:t>
            </a:r>
            <a:endParaRPr kumimoji="0" lang="it-IT" sz="1800" b="0" i="0" u="none" strike="noStrike" kern="1200" cap="none" spc="0" normalizeH="0" baseline="0" noProof="0" dirty="0">
              <a:ln>
                <a:noFill/>
              </a:ln>
              <a:solidFill>
                <a:schemeClr val="tx1">
                  <a:lumMod val="95000"/>
                </a:schemeClr>
              </a:solidFill>
              <a:effectLst/>
              <a:uLnTx/>
              <a:uFillTx/>
              <a:latin typeface="Century Gothic"/>
              <a:ea typeface="+mn-ea"/>
              <a:cs typeface="+mn-cs"/>
            </a:endParaRPr>
          </a:p>
        </p:txBody>
      </p:sp>
      <p:sp>
        <p:nvSpPr>
          <p:cNvPr id="38" name="Rettangolo 37">
            <a:extLst>
              <a:ext uri="{FF2B5EF4-FFF2-40B4-BE49-F238E27FC236}">
                <a16:creationId xmlns:a16="http://schemas.microsoft.com/office/drawing/2014/main" xmlns="" id="{BCC283F0-F6AD-43D6-878F-D1FC72B69C08}"/>
              </a:ext>
            </a:extLst>
          </p:cNvPr>
          <p:cNvSpPr/>
          <p:nvPr/>
        </p:nvSpPr>
        <p:spPr>
          <a:xfrm>
            <a:off x="3877406" y="5474493"/>
            <a:ext cx="322436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SHARING ECONOMY</a:t>
            </a:r>
            <a:endParaRPr kumimoji="0" lang="it-IT" sz="1800" b="0" i="0" u="none" strike="noStrike" kern="1200" cap="none" spc="0" normalizeH="0" baseline="0" noProof="0" dirty="0">
              <a:ln>
                <a:noFill/>
              </a:ln>
              <a:solidFill>
                <a:schemeClr val="tx1">
                  <a:lumMod val="95000"/>
                </a:schemeClr>
              </a:solidFill>
              <a:effectLst/>
              <a:uLnTx/>
              <a:uFillTx/>
              <a:latin typeface="Century Gothic"/>
              <a:ea typeface="+mn-ea"/>
              <a:cs typeface="+mn-cs"/>
            </a:endParaRPr>
          </a:p>
        </p:txBody>
      </p:sp>
      <p:sp>
        <p:nvSpPr>
          <p:cNvPr id="41" name="Rettangolo 40">
            <a:extLst>
              <a:ext uri="{FF2B5EF4-FFF2-40B4-BE49-F238E27FC236}">
                <a16:creationId xmlns:a16="http://schemas.microsoft.com/office/drawing/2014/main" xmlns="" id="{DF68E32C-99A3-4EB2-9530-AF8CDF59A790}"/>
              </a:ext>
            </a:extLst>
          </p:cNvPr>
          <p:cNvSpPr/>
          <p:nvPr/>
        </p:nvSpPr>
        <p:spPr>
          <a:xfrm>
            <a:off x="7193875" y="5474493"/>
            <a:ext cx="4469441"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COSCIENZA SOCIALE E AMBIENTALE</a:t>
            </a:r>
            <a:endParaRPr kumimoji="0" lang="it-IT" sz="1800" b="0" i="0" u="none" strike="noStrike" kern="1200" cap="none" spc="0" normalizeH="0" baseline="0" noProof="0" dirty="0">
              <a:ln>
                <a:noFill/>
              </a:ln>
              <a:solidFill>
                <a:schemeClr val="tx1">
                  <a:lumMod val="95000"/>
                </a:schemeClr>
              </a:solidFill>
              <a:effectLst/>
              <a:uLnTx/>
              <a:uFillTx/>
              <a:latin typeface="Century Gothic"/>
              <a:ea typeface="+mn-ea"/>
              <a:cs typeface="+mn-cs"/>
            </a:endParaRPr>
          </a:p>
        </p:txBody>
      </p:sp>
      <p:pic>
        <p:nvPicPr>
          <p:cNvPr id="4" name="Immagine 3">
            <a:extLst>
              <a:ext uri="{FF2B5EF4-FFF2-40B4-BE49-F238E27FC236}">
                <a16:creationId xmlns:a16="http://schemas.microsoft.com/office/drawing/2014/main" xmlns="" id="{8930EEBD-2EEE-40D3-8B5C-9236AE48A529}"/>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856816" y="5821546"/>
            <a:ext cx="942708" cy="942708"/>
          </a:xfrm>
          <a:prstGeom prst="rect">
            <a:avLst/>
          </a:prstGeom>
        </p:spPr>
      </p:pic>
      <p:pic>
        <p:nvPicPr>
          <p:cNvPr id="9" name="Immagine 8">
            <a:extLst>
              <a:ext uri="{FF2B5EF4-FFF2-40B4-BE49-F238E27FC236}">
                <a16:creationId xmlns:a16="http://schemas.microsoft.com/office/drawing/2014/main" xmlns="" id="{3BD4062A-C153-4AE5-8F37-4BE7047531B3}"/>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4644639" y="5821547"/>
            <a:ext cx="942707" cy="942707"/>
          </a:xfrm>
          <a:prstGeom prst="rect">
            <a:avLst/>
          </a:prstGeom>
        </p:spPr>
      </p:pic>
      <p:pic>
        <p:nvPicPr>
          <p:cNvPr id="12" name="Immagine 11">
            <a:extLst>
              <a:ext uri="{FF2B5EF4-FFF2-40B4-BE49-F238E27FC236}">
                <a16:creationId xmlns:a16="http://schemas.microsoft.com/office/drawing/2014/main" xmlns="" id="{6E4C8AFD-AB14-4C59-819C-DFA1DB947FC8}"/>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8891704" y="5843825"/>
            <a:ext cx="865730" cy="865730"/>
          </a:xfrm>
          <a:prstGeom prst="rect">
            <a:avLst/>
          </a:prstGeom>
        </p:spPr>
      </p:pic>
      <p:sp>
        <p:nvSpPr>
          <p:cNvPr id="42" name="Rettangolo arrotondato 44">
            <a:extLst>
              <a:ext uri="{FF2B5EF4-FFF2-40B4-BE49-F238E27FC236}">
                <a16:creationId xmlns:a16="http://schemas.microsoft.com/office/drawing/2014/main" xmlns="" id="{7EBDB002-A96F-4657-860D-EF53A902F44E}"/>
              </a:ext>
            </a:extLst>
          </p:cNvPr>
          <p:cNvSpPr/>
          <p:nvPr/>
        </p:nvSpPr>
        <p:spPr>
          <a:xfrm>
            <a:off x="-114740" y="82439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3" name="Rettangolo arrotondato 44">
            <a:extLst>
              <a:ext uri="{FF2B5EF4-FFF2-40B4-BE49-F238E27FC236}">
                <a16:creationId xmlns:a16="http://schemas.microsoft.com/office/drawing/2014/main" xmlns="" id="{908EB2F1-81E7-47C0-9764-B1B0279F9C0F}"/>
              </a:ext>
            </a:extLst>
          </p:cNvPr>
          <p:cNvSpPr/>
          <p:nvPr/>
        </p:nvSpPr>
        <p:spPr>
          <a:xfrm>
            <a:off x="290139" y="602930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44" name="Rettangolo arrotondato 44">
            <a:extLst>
              <a:ext uri="{FF2B5EF4-FFF2-40B4-BE49-F238E27FC236}">
                <a16:creationId xmlns:a16="http://schemas.microsoft.com/office/drawing/2014/main" xmlns="" id="{2FEE2DE0-FB3E-4962-BEEA-9B30A1FBF97D}"/>
              </a:ext>
            </a:extLst>
          </p:cNvPr>
          <p:cNvSpPr/>
          <p:nvPr/>
        </p:nvSpPr>
        <p:spPr>
          <a:xfrm>
            <a:off x="2218941" y="188587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45" name="Rettangolo arrotondato 44">
            <a:extLst>
              <a:ext uri="{FF2B5EF4-FFF2-40B4-BE49-F238E27FC236}">
                <a16:creationId xmlns:a16="http://schemas.microsoft.com/office/drawing/2014/main" xmlns="" id="{BF6DD213-5978-4C91-9F57-6268D6325343}"/>
              </a:ext>
            </a:extLst>
          </p:cNvPr>
          <p:cNvSpPr/>
          <p:nvPr/>
        </p:nvSpPr>
        <p:spPr>
          <a:xfrm>
            <a:off x="4080670" y="598736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46" name="Rettangolo arrotondato 44">
            <a:extLst>
              <a:ext uri="{FF2B5EF4-FFF2-40B4-BE49-F238E27FC236}">
                <a16:creationId xmlns:a16="http://schemas.microsoft.com/office/drawing/2014/main" xmlns="" id="{C85B6031-2B55-4F48-88B3-FDA7FF90A780}"/>
              </a:ext>
            </a:extLst>
          </p:cNvPr>
          <p:cNvSpPr/>
          <p:nvPr/>
        </p:nvSpPr>
        <p:spPr>
          <a:xfrm>
            <a:off x="8236301" y="595664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47" name="Rettangolo arrotondato 44">
            <a:extLst>
              <a:ext uri="{FF2B5EF4-FFF2-40B4-BE49-F238E27FC236}">
                <a16:creationId xmlns:a16="http://schemas.microsoft.com/office/drawing/2014/main" xmlns="" id="{80FCE3D6-F019-417B-B3D1-DB6B604EAAB5}"/>
              </a:ext>
            </a:extLst>
          </p:cNvPr>
          <p:cNvSpPr/>
          <p:nvPr/>
        </p:nvSpPr>
        <p:spPr>
          <a:xfrm>
            <a:off x="8639573" y="91214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Tree>
    <p:extLst>
      <p:ext uri="{BB962C8B-B14F-4D97-AF65-F5344CB8AC3E}">
        <p14:creationId xmlns:p14="http://schemas.microsoft.com/office/powerpoint/2010/main" xmlns="" val="766812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12670" y="-10783"/>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10</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Il processo del cambiamento 2/3</a:t>
            </a: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lang="it-IT" b="1">
              <a:solidFill>
                <a:prstClr val="black"/>
              </a:solidFill>
              <a:latin typeface="Century Gothic"/>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Popup</a:t>
            </a:r>
          </a:p>
          <a:p>
            <a:pPr marL="0" marR="0" lvl="0" indent="0" algn="l" defTabSz="685800" rtl="0" eaLnBrk="1" fontAlgn="auto" latinLnBrk="0" hangingPunct="1">
              <a:lnSpc>
                <a:spcPct val="100000"/>
              </a:lnSpc>
              <a:spcBef>
                <a:spcPts val="0"/>
              </a:spcBef>
              <a:spcAft>
                <a:spcPts val="0"/>
              </a:spcAft>
              <a:buClrTx/>
              <a:buSzTx/>
              <a:buFontTx/>
              <a:buNone/>
              <a:tabLst/>
              <a:defRPr/>
            </a:pPr>
            <a:r>
              <a:rPr lang="it-IT">
                <a:solidFill>
                  <a:prstClr val="black"/>
                </a:solidFill>
                <a:latin typeface="Century Gothic"/>
              </a:rPr>
              <a:t>Inserire grafico presente in slide 2012 del materiale ppt usato come fonte.</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pic>
        <p:nvPicPr>
          <p:cNvPr id="25" name="Picture 2">
            <a:extLst>
              <a:ext uri="{FF2B5EF4-FFF2-40B4-BE49-F238E27FC236}">
                <a16:creationId xmlns:a16="http://schemas.microsoft.com/office/drawing/2014/main" xmlns="" id="{C4119F0D-42FA-492A-81F3-3ADDF59FDD3D}"/>
              </a:ext>
            </a:extLst>
          </p:cNvPr>
          <p:cNvPicPr>
            <a:picLocks noChangeAspect="1" noChangeArrowheads="1"/>
          </p:cNvPicPr>
          <p:nvPr/>
        </p:nvPicPr>
        <p:blipFill rotWithShape="1">
          <a:blip r:embed="rId3" cstate="print">
            <a:extLst>
              <a:ext uri="{BEBA8EAE-BF5A-486C-A8C5-ECC9F3942E4B}">
                <a14:imgProps xmlns:a14="http://schemas.microsoft.com/office/drawing/2010/main" xmlns="">
                  <a14:imgLayer r:embed="rId4">
                    <a14:imgEffect>
                      <a14:sharpenSoften amount="25000"/>
                    </a14:imgEffect>
                  </a14:imgLayer>
                </a14:imgProps>
              </a:ext>
              <a:ext uri="{28A0092B-C50C-407E-A947-70E740481C1C}">
                <a14:useLocalDpi xmlns:a14="http://schemas.microsoft.com/office/drawing/2010/main" xmlns="" val="0"/>
              </a:ext>
            </a:extLst>
          </a:blip>
          <a:srcRect b="9789"/>
          <a:stretch/>
        </p:blipFill>
        <p:spPr bwMode="auto">
          <a:xfrm>
            <a:off x="145490" y="502591"/>
            <a:ext cx="5906266" cy="3335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pic>
        <p:nvPicPr>
          <p:cNvPr id="26" name="Picture 2">
            <a:extLst>
              <a:ext uri="{FF2B5EF4-FFF2-40B4-BE49-F238E27FC236}">
                <a16:creationId xmlns:a16="http://schemas.microsoft.com/office/drawing/2014/main" xmlns="" id="{84788B6A-9844-44FE-9E79-CCA13A8310A0}"/>
              </a:ext>
            </a:extLst>
          </p:cNvPr>
          <p:cNvPicPr>
            <a:picLocks noChangeAspect="1" noChangeArrowheads="1"/>
          </p:cNvPicPr>
          <p:nvPr/>
        </p:nvPicPr>
        <p:blipFill rotWithShape="1">
          <a:blip r:embed="rId5" cstate="print">
            <a:extLst>
              <a:ext uri="{BEBA8EAE-BF5A-486C-A8C5-ECC9F3942E4B}">
                <a14:imgProps xmlns:a14="http://schemas.microsoft.com/office/drawing/2010/main" xmlns="">
                  <a14:imgLayer r:embed="rId6">
                    <a14:imgEffect>
                      <a14:sharpenSoften amount="25000"/>
                    </a14:imgEffect>
                  </a14:imgLayer>
                </a14:imgProps>
              </a:ext>
              <a:ext uri="{28A0092B-C50C-407E-A947-70E740481C1C}">
                <a14:useLocalDpi xmlns:a14="http://schemas.microsoft.com/office/drawing/2010/main" xmlns="" val="0"/>
              </a:ext>
            </a:extLst>
          </a:blip>
          <a:srcRect r="2697" b="10510"/>
          <a:stretch/>
        </p:blipFill>
        <p:spPr bwMode="auto">
          <a:xfrm>
            <a:off x="6209744" y="487033"/>
            <a:ext cx="5906266" cy="336673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xmlns="" w="9525">
                <a:solidFill>
                  <a:schemeClr val="tx1"/>
                </a:solidFill>
                <a:miter lim="800000"/>
                <a:headEnd/>
                <a:tailEnd/>
              </a14:hiddenLine>
            </a:ext>
          </a:extLst>
        </p:spPr>
      </p:pic>
      <p:sp>
        <p:nvSpPr>
          <p:cNvPr id="28" name="Documento 27">
            <a:extLst>
              <a:ext uri="{FF2B5EF4-FFF2-40B4-BE49-F238E27FC236}">
                <a16:creationId xmlns:a16="http://schemas.microsoft.com/office/drawing/2014/main" xmlns="" id="{427F753C-4759-4FE0-B7AD-113008054A06}"/>
              </a:ext>
            </a:extLst>
          </p:cNvPr>
          <p:cNvSpPr/>
          <p:nvPr/>
        </p:nvSpPr>
        <p:spPr>
          <a:xfrm rot="10800000">
            <a:off x="-45893" y="4771697"/>
            <a:ext cx="6141891" cy="2126657"/>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9" name="Rettangolo 28">
            <a:extLst>
              <a:ext uri="{FF2B5EF4-FFF2-40B4-BE49-F238E27FC236}">
                <a16:creationId xmlns:a16="http://schemas.microsoft.com/office/drawing/2014/main" xmlns="" id="{2EFDCE7D-EF2A-4956-95BF-7139BEEE2DCA}"/>
              </a:ext>
            </a:extLst>
          </p:cNvPr>
          <p:cNvSpPr/>
          <p:nvPr/>
        </p:nvSpPr>
        <p:spPr>
          <a:xfrm>
            <a:off x="145490" y="5263029"/>
            <a:ext cx="5540721" cy="1477328"/>
          </a:xfrm>
          <a:prstGeom prst="rect">
            <a:avLst/>
          </a:prstGeom>
        </p:spPr>
        <p:txBody>
          <a:bodyPr wrap="square">
            <a:spAutoFit/>
          </a:bodyPr>
          <a:lstStyle/>
          <a:p>
            <a:pPr lvl="0"/>
            <a:r>
              <a:rPr lang="it-IT">
                <a:solidFill>
                  <a:schemeClr val="tx1">
                    <a:lumMod val="95000"/>
                  </a:schemeClr>
                </a:solidFill>
              </a:rPr>
              <a:t>La velocità del cambiamento caratterizza:</a:t>
            </a:r>
          </a:p>
          <a:p>
            <a:pPr marL="742950" lvl="1" indent="-285750">
              <a:buFont typeface="Wingdings" panose="05000000000000000000" pitchFamily="2" charset="2"/>
              <a:buChar char="ü"/>
            </a:pPr>
            <a:r>
              <a:rPr lang="it-IT">
                <a:solidFill>
                  <a:schemeClr val="tx1">
                    <a:lumMod val="95000"/>
                  </a:schemeClr>
                </a:solidFill>
              </a:rPr>
              <a:t>abitudini;</a:t>
            </a:r>
          </a:p>
          <a:p>
            <a:pPr marL="742950" lvl="1" indent="-285750">
              <a:buFont typeface="Wingdings" panose="05000000000000000000" pitchFamily="2" charset="2"/>
              <a:buChar char="ü"/>
            </a:pPr>
            <a:r>
              <a:rPr lang="it-IT">
                <a:solidFill>
                  <a:schemeClr val="tx1">
                    <a:lumMod val="95000"/>
                  </a:schemeClr>
                </a:solidFill>
              </a:rPr>
              <a:t>decisioni di consumo;</a:t>
            </a:r>
          </a:p>
          <a:p>
            <a:pPr marL="742950" lvl="1" indent="-285750">
              <a:buFont typeface="Wingdings" panose="05000000000000000000" pitchFamily="2" charset="2"/>
              <a:buChar char="ü"/>
            </a:pPr>
            <a:r>
              <a:rPr lang="it-IT">
                <a:solidFill>
                  <a:schemeClr val="tx1">
                    <a:lumMod val="95000"/>
                  </a:schemeClr>
                </a:solidFill>
              </a:rPr>
              <a:t>modelli di business; </a:t>
            </a:r>
          </a:p>
          <a:p>
            <a:pPr marL="742950" lvl="1" indent="-285750">
              <a:buFont typeface="Wingdings" panose="05000000000000000000" pitchFamily="2" charset="2"/>
              <a:buChar char="ü"/>
            </a:pPr>
            <a:r>
              <a:rPr lang="it-IT">
                <a:solidFill>
                  <a:schemeClr val="tx1">
                    <a:lumMod val="95000"/>
                  </a:schemeClr>
                </a:solidFill>
              </a:rPr>
              <a:t>opportunità di investimento. </a:t>
            </a:r>
            <a:endParaRPr kumimoji="0" lang="it-IT" b="0" i="0" u="none" strike="noStrike" kern="1200" cap="none" spc="0" normalizeH="0" baseline="0" noProof="0" dirty="0">
              <a:ln>
                <a:noFill/>
              </a:ln>
              <a:solidFill>
                <a:schemeClr val="tx1">
                  <a:lumMod val="95000"/>
                </a:schemeClr>
              </a:solidFill>
              <a:effectLst/>
              <a:uLnTx/>
              <a:uFillTx/>
              <a:latin typeface="Century Gothic"/>
              <a:ea typeface="+mn-ea"/>
              <a:cs typeface="+mn-cs"/>
            </a:endParaRPr>
          </a:p>
        </p:txBody>
      </p:sp>
      <p:sp>
        <p:nvSpPr>
          <p:cNvPr id="30" name="Documento 29">
            <a:extLst>
              <a:ext uri="{FF2B5EF4-FFF2-40B4-BE49-F238E27FC236}">
                <a16:creationId xmlns:a16="http://schemas.microsoft.com/office/drawing/2014/main" xmlns="" id="{F8B4B96F-5842-40C7-8763-6415F8611C7D}"/>
              </a:ext>
            </a:extLst>
          </p:cNvPr>
          <p:cNvSpPr/>
          <p:nvPr/>
        </p:nvSpPr>
        <p:spPr>
          <a:xfrm rot="10800000">
            <a:off x="6095997" y="4451203"/>
            <a:ext cx="6096001" cy="2447151"/>
          </a:xfrm>
          <a:prstGeom prst="flowChartDocument">
            <a:avLst/>
          </a:prstGeom>
          <a:solidFill>
            <a:srgbClr val="B68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1" name="Rettangolo 30">
            <a:extLst>
              <a:ext uri="{FF2B5EF4-FFF2-40B4-BE49-F238E27FC236}">
                <a16:creationId xmlns:a16="http://schemas.microsoft.com/office/drawing/2014/main" xmlns="" id="{6182CA65-45FA-4A6B-858E-D6506797FD83}"/>
              </a:ext>
            </a:extLst>
          </p:cNvPr>
          <p:cNvSpPr/>
          <p:nvPr/>
        </p:nvSpPr>
        <p:spPr>
          <a:xfrm>
            <a:off x="7886883" y="5506351"/>
            <a:ext cx="4668362" cy="923330"/>
          </a:xfrm>
          <a:prstGeom prst="rect">
            <a:avLst/>
          </a:prstGeom>
        </p:spPr>
        <p:txBody>
          <a:bodyPr wrap="square">
            <a:spAutoFit/>
          </a:bodyPr>
          <a:lstStyle/>
          <a:p>
            <a:pPr lvl="0"/>
            <a:r>
              <a:rPr lang="it-IT">
                <a:solidFill>
                  <a:schemeClr val="tx1">
                    <a:lumMod val="95000"/>
                  </a:schemeClr>
                </a:solidFill>
              </a:rPr>
              <a:t>Tecnologia e comunicazione capitalizzano e rendono più del petrolio.</a:t>
            </a:r>
            <a:endParaRPr kumimoji="0" lang="it-IT" b="0" i="0" u="none" strike="noStrike" kern="1200" cap="none" spc="0" normalizeH="0" baseline="0" noProof="0" dirty="0">
              <a:ln>
                <a:noFill/>
              </a:ln>
              <a:solidFill>
                <a:schemeClr val="tx1">
                  <a:lumMod val="95000"/>
                </a:schemeClr>
              </a:solidFill>
              <a:effectLst/>
              <a:uLnTx/>
              <a:uFillTx/>
              <a:latin typeface="Century Gothic"/>
              <a:ea typeface="+mn-ea"/>
              <a:cs typeface="+mn-cs"/>
            </a:endParaRPr>
          </a:p>
        </p:txBody>
      </p:sp>
      <p:sp>
        <p:nvSpPr>
          <p:cNvPr id="45" name="Rettangolo arrotondato 44">
            <a:extLst>
              <a:ext uri="{FF2B5EF4-FFF2-40B4-BE49-F238E27FC236}">
                <a16:creationId xmlns:a16="http://schemas.microsoft.com/office/drawing/2014/main" xmlns="" id="{58BDBAA3-C5EE-442E-9771-7E373456EC58}"/>
              </a:ext>
            </a:extLst>
          </p:cNvPr>
          <p:cNvSpPr/>
          <p:nvPr/>
        </p:nvSpPr>
        <p:spPr>
          <a:xfrm>
            <a:off x="4065800" y="6863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13" name="Rettangolo arrotondato 44">
            <a:extLst>
              <a:ext uri="{FF2B5EF4-FFF2-40B4-BE49-F238E27FC236}">
                <a16:creationId xmlns:a16="http://schemas.microsoft.com/office/drawing/2014/main" xmlns="" id="{4D1B38A5-06CD-4B73-A53B-69716870BCFC}"/>
              </a:ext>
            </a:extLst>
          </p:cNvPr>
          <p:cNvSpPr/>
          <p:nvPr/>
        </p:nvSpPr>
        <p:spPr>
          <a:xfrm>
            <a:off x="0" y="558619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14" name="Rettangolo arrotondato 44">
            <a:extLst>
              <a:ext uri="{FF2B5EF4-FFF2-40B4-BE49-F238E27FC236}">
                <a16:creationId xmlns:a16="http://schemas.microsoft.com/office/drawing/2014/main" xmlns="" id="{67CE490E-ABBF-4B8B-B47E-DF3C732C9B76}"/>
              </a:ext>
            </a:extLst>
          </p:cNvPr>
          <p:cNvSpPr/>
          <p:nvPr/>
        </p:nvSpPr>
        <p:spPr>
          <a:xfrm>
            <a:off x="10067219" y="96758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22" name="Rettangolo arrotondato 44">
            <a:extLst>
              <a:ext uri="{FF2B5EF4-FFF2-40B4-BE49-F238E27FC236}">
                <a16:creationId xmlns:a16="http://schemas.microsoft.com/office/drawing/2014/main" xmlns="" id="{BD710A96-6438-43FB-ABA9-E7E49AD0E965}"/>
              </a:ext>
            </a:extLst>
          </p:cNvPr>
          <p:cNvSpPr/>
          <p:nvPr/>
        </p:nvSpPr>
        <p:spPr>
          <a:xfrm>
            <a:off x="7215561" y="498181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pic>
        <p:nvPicPr>
          <p:cNvPr id="5" name="Immagine 4">
            <a:extLst>
              <a:ext uri="{FF2B5EF4-FFF2-40B4-BE49-F238E27FC236}">
                <a16:creationId xmlns:a16="http://schemas.microsoft.com/office/drawing/2014/main" xmlns="" id="{1653ECF9-341F-4013-B816-51C637138572}"/>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6737131" y="5483827"/>
            <a:ext cx="914609" cy="914609"/>
          </a:xfrm>
          <a:prstGeom prst="rect">
            <a:avLst/>
          </a:prstGeom>
        </p:spPr>
      </p:pic>
      <p:pic>
        <p:nvPicPr>
          <p:cNvPr id="32" name="Immagine 31">
            <a:extLst>
              <a:ext uri="{FF2B5EF4-FFF2-40B4-BE49-F238E27FC236}">
                <a16:creationId xmlns:a16="http://schemas.microsoft.com/office/drawing/2014/main" xmlns="" id="{D37D02B8-5B41-4B28-BE03-FC0571378BEA}"/>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10854580" y="4658632"/>
            <a:ext cx="758090" cy="758090"/>
          </a:xfrm>
          <a:prstGeom prst="rect">
            <a:avLst/>
          </a:prstGeom>
        </p:spPr>
      </p:pic>
      <p:sp>
        <p:nvSpPr>
          <p:cNvPr id="33" name="CasellaDiTesto 32">
            <a:extLst>
              <a:ext uri="{FF2B5EF4-FFF2-40B4-BE49-F238E27FC236}">
                <a16:creationId xmlns:a16="http://schemas.microsoft.com/office/drawing/2014/main" xmlns="" id="{2D566CD1-FE60-4C29-993A-978043C72346}"/>
              </a:ext>
            </a:extLst>
          </p:cNvPr>
          <p:cNvSpPr txBox="1"/>
          <p:nvPr/>
        </p:nvSpPr>
        <p:spPr>
          <a:xfrm>
            <a:off x="8659715" y="6553779"/>
            <a:ext cx="3532285" cy="280577"/>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it-IT" sz="1200" i="1" dirty="0">
                <a:latin typeface="Times New Roman" panose="02020603050405020304" pitchFamily="18" charset="0"/>
                <a:cs typeface="Times New Roman" panose="02020603050405020304" pitchFamily="18" charset="0"/>
              </a:rPr>
              <a:t>Fai clic sull'info point per approfondire l’argomento</a:t>
            </a:r>
          </a:p>
        </p:txBody>
      </p:sp>
    </p:spTree>
    <p:extLst>
      <p:ext uri="{BB962C8B-B14F-4D97-AF65-F5344CB8AC3E}">
        <p14:creationId xmlns:p14="http://schemas.microsoft.com/office/powerpoint/2010/main" xmlns="" val="17672391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Picture 2">
            <a:extLst>
              <a:ext uri="{FF2B5EF4-FFF2-40B4-BE49-F238E27FC236}">
                <a16:creationId xmlns:a16="http://schemas.microsoft.com/office/drawing/2014/main" xmlns="" id="{BF23797F-C9CF-4D1E-9FB9-9D52CDE3F5A2}"/>
              </a:ext>
            </a:extLst>
          </p:cNvPr>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1633916" y="476250"/>
            <a:ext cx="10568100" cy="6340860"/>
          </a:xfrm>
          <a:prstGeom prst="rect">
            <a:avLst/>
          </a:prstGeom>
          <a:noFill/>
          <a:extLst>
            <a:ext uri="{909E8E84-426E-40DD-AFC4-6F175D3DCCD1}">
              <a14:hiddenFill xmlns:a14="http://schemas.microsoft.com/office/drawing/2010/main" xmlns="">
                <a:solidFill>
                  <a:srgbClr val="FFFFFF"/>
                </a:solidFill>
              </a14:hiddenFill>
            </a:ext>
          </a:extLst>
        </p:spPr>
      </p:pic>
      <p:sp>
        <p:nvSpPr>
          <p:cNvPr id="90" name="Documento 89">
            <a:extLst>
              <a:ext uri="{FF2B5EF4-FFF2-40B4-BE49-F238E27FC236}">
                <a16:creationId xmlns:a16="http://schemas.microsoft.com/office/drawing/2014/main" xmlns="" id="{8D336CCD-BCA5-4D0C-80B2-9BCA1B4C71DD}"/>
              </a:ext>
            </a:extLst>
          </p:cNvPr>
          <p:cNvSpPr>
            <a:spLocks/>
          </p:cNvSpPr>
          <p:nvPr/>
        </p:nvSpPr>
        <p:spPr>
          <a:xfrm rot="10800000">
            <a:off x="-16306" y="1395080"/>
            <a:ext cx="6522199" cy="5462919"/>
          </a:xfrm>
          <a:prstGeom prst="flowChartDocument">
            <a:avLst/>
          </a:prstGeom>
          <a:solidFill>
            <a:srgbClr val="B68E15"/>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wrap="square" rtlCol="0" anchor="ctr"/>
          <a:lstStyle/>
          <a:p>
            <a:pPr lvl="0">
              <a:lnSpc>
                <a:spcPct val="150000"/>
              </a:lnSpc>
            </a:pPr>
            <a:endParaRPr lang="it-IT" dirty="0">
              <a:solidFill>
                <a:schemeClr val="tx2">
                  <a:lumMod val="75000"/>
                </a:schemeClr>
              </a:solidFill>
            </a:endParaRPr>
          </a:p>
        </p:txBody>
      </p:sp>
      <p:sp>
        <p:nvSpPr>
          <p:cNvPr id="12" name="Documento 11"/>
          <p:cNvSpPr/>
          <p:nvPr/>
        </p:nvSpPr>
        <p:spPr>
          <a:xfrm>
            <a:off x="-10015" y="344203"/>
            <a:ext cx="6522201" cy="2334713"/>
          </a:xfrm>
          <a:prstGeom prst="flowChartDocument">
            <a:avLst/>
          </a:prstGeom>
          <a:solidFill>
            <a:srgbClr val="B015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11</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Il processo del cambiamento 3/3</a:t>
            </a: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https://pixabay.com/it/lampadine-scelto-lampadina-luce-1875384/</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25798" y="69004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1" name="CasellaDiTesto 70">
            <a:extLst>
              <a:ext uri="{FF2B5EF4-FFF2-40B4-BE49-F238E27FC236}">
                <a16:creationId xmlns:a16="http://schemas.microsoft.com/office/drawing/2014/main" xmlns="" id="{AECB9560-9C46-4FCA-AF80-28BC76250EAE}"/>
              </a:ext>
            </a:extLst>
          </p:cNvPr>
          <p:cNvSpPr txBox="1"/>
          <p:nvPr/>
        </p:nvSpPr>
        <p:spPr>
          <a:xfrm>
            <a:off x="455967" y="770004"/>
            <a:ext cx="5820791" cy="1384995"/>
          </a:xfrm>
          <a:prstGeom prst="rect">
            <a:avLst/>
          </a:prstGeom>
          <a:noFill/>
        </p:spPr>
        <p:txBody>
          <a:bodyPr wrap="square" rtlCol="0">
            <a:spAutoFit/>
          </a:bodyPr>
          <a:lstStyle/>
          <a:p>
            <a:pPr lvl="0"/>
            <a:r>
              <a:rPr lang="it-IT" sz="2800" b="1">
                <a:solidFill>
                  <a:srgbClr val="FFFFFF"/>
                </a:solidFill>
                <a:latin typeface="Tempus Sans ITC" panose="04020404030D07020202" pitchFamily="82" charset="0"/>
                <a:cs typeface="Gisha" panose="020B0502040204020203" pitchFamily="34" charset="-79"/>
              </a:rPr>
              <a:t>I business vincenti sono quelli che anticipano nuovi prodotti e nuove esigenze.</a:t>
            </a:r>
            <a:endParaRPr lang="it-IT" sz="2800" b="1" dirty="0">
              <a:solidFill>
                <a:srgbClr val="FFFFFF"/>
              </a:solidFill>
              <a:latin typeface="Tempus Sans ITC" panose="04020404030D07020202" pitchFamily="82" charset="0"/>
              <a:cs typeface="Gisha" panose="020B0502040204020203" pitchFamily="34" charset="-79"/>
            </a:endParaRPr>
          </a:p>
        </p:txBody>
      </p:sp>
      <p:sp>
        <p:nvSpPr>
          <p:cNvPr id="36" name="Rettangolo arrotondato 44">
            <a:extLst>
              <a:ext uri="{FF2B5EF4-FFF2-40B4-BE49-F238E27FC236}">
                <a16:creationId xmlns:a16="http://schemas.microsoft.com/office/drawing/2014/main" xmlns="" id="{D3F6A663-D9EA-4C91-B1A7-AFD6B62292FC}"/>
              </a:ext>
            </a:extLst>
          </p:cNvPr>
          <p:cNvSpPr/>
          <p:nvPr/>
        </p:nvSpPr>
        <p:spPr>
          <a:xfrm>
            <a:off x="9109006" y="11138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3" name="Immagine 2">
            <a:extLst>
              <a:ext uri="{FF2B5EF4-FFF2-40B4-BE49-F238E27FC236}">
                <a16:creationId xmlns:a16="http://schemas.microsoft.com/office/drawing/2014/main" xmlns="" id="{FD7CA6DF-D714-4313-8B0D-014EC883FE8D}"/>
              </a:ext>
            </a:extLst>
          </p:cNvPr>
          <p:cNvPicPr>
            <a:picLocks noChangeAspect="1"/>
          </p:cNvPicPr>
          <p:nvPr/>
        </p:nvPicPr>
        <p:blipFill rotWithShape="1">
          <a:blip r:embed="rId4" cstate="print">
            <a:extLst>
              <a:ext uri="{28A0092B-C50C-407E-A947-70E740481C1C}">
                <a14:useLocalDpi xmlns:a14="http://schemas.microsoft.com/office/drawing/2010/main" xmlns="" val="0"/>
              </a:ext>
            </a:extLst>
          </a:blip>
          <a:srcRect t="2523"/>
          <a:stretch/>
        </p:blipFill>
        <p:spPr>
          <a:xfrm>
            <a:off x="243496" y="2725291"/>
            <a:ext cx="2837578" cy="205746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7" name="Immagine 6">
            <a:extLst>
              <a:ext uri="{FF2B5EF4-FFF2-40B4-BE49-F238E27FC236}">
                <a16:creationId xmlns:a16="http://schemas.microsoft.com/office/drawing/2014/main" xmlns="" id="{8921F812-3EED-4E25-B81C-651502D3A23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504563" y="2678916"/>
            <a:ext cx="2689010" cy="210383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9" name="Rettangolo 28">
            <a:extLst>
              <a:ext uri="{FF2B5EF4-FFF2-40B4-BE49-F238E27FC236}">
                <a16:creationId xmlns:a16="http://schemas.microsoft.com/office/drawing/2014/main" xmlns="" id="{09F8C1E0-ACD9-41B0-B5A2-35283F051E07}"/>
              </a:ext>
            </a:extLst>
          </p:cNvPr>
          <p:cNvSpPr/>
          <p:nvPr/>
        </p:nvSpPr>
        <p:spPr>
          <a:xfrm>
            <a:off x="726791" y="5701583"/>
            <a:ext cx="5751442" cy="923330"/>
          </a:xfrm>
          <a:prstGeom prst="rect">
            <a:avLst/>
          </a:prstGeom>
        </p:spPr>
        <p:txBody>
          <a:bodyPr wrap="square">
            <a:spAutoFit/>
          </a:bodyPr>
          <a:lstStyle/>
          <a:p>
            <a:pPr lvl="0"/>
            <a:r>
              <a:rPr lang="it-IT" sz="2000" i="1">
                <a:solidFill>
                  <a:schemeClr val="tx1">
                    <a:lumMod val="95000"/>
                  </a:schemeClr>
                </a:solidFill>
              </a:rPr>
              <a:t>Se avessi chiesto alla gente cosa voleva, avrebbero risposto </a:t>
            </a:r>
            <a:r>
              <a:rPr lang="it-IT" sz="2000" b="1" i="1">
                <a:solidFill>
                  <a:schemeClr val="tx1">
                    <a:lumMod val="95000"/>
                  </a:schemeClr>
                </a:solidFill>
              </a:rPr>
              <a:t>cavalli più veloci</a:t>
            </a:r>
            <a:r>
              <a:rPr lang="it-IT" sz="2000" i="1">
                <a:solidFill>
                  <a:schemeClr val="tx1">
                    <a:lumMod val="95000"/>
                  </a:schemeClr>
                </a:solidFill>
              </a:rPr>
              <a:t>.</a:t>
            </a:r>
          </a:p>
          <a:p>
            <a:pPr lvl="0"/>
            <a:r>
              <a:rPr lang="it-IT" sz="1400" i="1">
                <a:solidFill>
                  <a:schemeClr val="tx1">
                    <a:lumMod val="95000"/>
                  </a:schemeClr>
                </a:solidFill>
              </a:rPr>
              <a:t>(Henry Ford)</a:t>
            </a:r>
          </a:p>
        </p:txBody>
      </p:sp>
      <p:pic>
        <p:nvPicPr>
          <p:cNvPr id="13" name="Immagine 12">
            <a:extLst>
              <a:ext uri="{FF2B5EF4-FFF2-40B4-BE49-F238E27FC236}">
                <a16:creationId xmlns:a16="http://schemas.microsoft.com/office/drawing/2014/main" xmlns="" id="{19CD2AB9-60EF-4171-AC4D-D8056DE1BE8D}"/>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61519" y="5396992"/>
            <a:ext cx="691004" cy="691004"/>
          </a:xfrm>
          <a:prstGeom prst="rect">
            <a:avLst/>
          </a:prstGeom>
        </p:spPr>
      </p:pic>
      <p:pic>
        <p:nvPicPr>
          <p:cNvPr id="17" name="Immagine 16">
            <a:extLst>
              <a:ext uri="{FF2B5EF4-FFF2-40B4-BE49-F238E27FC236}">
                <a16:creationId xmlns:a16="http://schemas.microsoft.com/office/drawing/2014/main" xmlns="" id="{F3948F0E-89E1-4B14-ADD5-6BD22FB61EB6}"/>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5543421" y="6038948"/>
            <a:ext cx="691004" cy="691004"/>
          </a:xfrm>
          <a:prstGeom prst="rect">
            <a:avLst/>
          </a:prstGeom>
        </p:spPr>
      </p:pic>
      <p:sp>
        <p:nvSpPr>
          <p:cNvPr id="49" name="Rettangolo arrotondato 44">
            <a:extLst>
              <a:ext uri="{FF2B5EF4-FFF2-40B4-BE49-F238E27FC236}">
                <a16:creationId xmlns:a16="http://schemas.microsoft.com/office/drawing/2014/main" xmlns="" id="{E700F948-CD3C-4519-9D2C-F6D46AB7A8F3}"/>
              </a:ext>
            </a:extLst>
          </p:cNvPr>
          <p:cNvSpPr/>
          <p:nvPr/>
        </p:nvSpPr>
        <p:spPr>
          <a:xfrm>
            <a:off x="-43442" y="287841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3" name="Rettangolo arrotondato 44">
            <a:extLst>
              <a:ext uri="{FF2B5EF4-FFF2-40B4-BE49-F238E27FC236}">
                <a16:creationId xmlns:a16="http://schemas.microsoft.com/office/drawing/2014/main" xmlns="" id="{AC706672-CFDE-45E1-9FC2-0BFF4DBEE2EE}"/>
              </a:ext>
            </a:extLst>
          </p:cNvPr>
          <p:cNvSpPr/>
          <p:nvPr/>
        </p:nvSpPr>
        <p:spPr>
          <a:xfrm>
            <a:off x="3169387" y="273780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18" name="CasellaDiTesto 17">
            <a:extLst>
              <a:ext uri="{FF2B5EF4-FFF2-40B4-BE49-F238E27FC236}">
                <a16:creationId xmlns:a16="http://schemas.microsoft.com/office/drawing/2014/main" xmlns="" id="{304FC5A6-DAE6-48E1-8A81-D2367819325C}"/>
              </a:ext>
            </a:extLst>
          </p:cNvPr>
          <p:cNvSpPr txBox="1"/>
          <p:nvPr/>
        </p:nvSpPr>
        <p:spPr>
          <a:xfrm>
            <a:off x="665422" y="4805532"/>
            <a:ext cx="2081716" cy="369332"/>
          </a:xfrm>
          <a:prstGeom prst="rect">
            <a:avLst/>
          </a:prstGeom>
          <a:noFill/>
        </p:spPr>
        <p:txBody>
          <a:bodyPr wrap="square" rtlCol="0">
            <a:spAutoFit/>
          </a:bodyPr>
          <a:lstStyle/>
          <a:p>
            <a:r>
              <a:rPr lang="it-IT" b="1"/>
              <a:t>New York, 1900</a:t>
            </a:r>
          </a:p>
        </p:txBody>
      </p:sp>
      <p:sp>
        <p:nvSpPr>
          <p:cNvPr id="37" name="CasellaDiTesto 36">
            <a:extLst>
              <a:ext uri="{FF2B5EF4-FFF2-40B4-BE49-F238E27FC236}">
                <a16:creationId xmlns:a16="http://schemas.microsoft.com/office/drawing/2014/main" xmlns="" id="{61F06C7A-71EA-48FA-8C26-CD64310CF61A}"/>
              </a:ext>
            </a:extLst>
          </p:cNvPr>
          <p:cNvSpPr txBox="1"/>
          <p:nvPr/>
        </p:nvSpPr>
        <p:spPr>
          <a:xfrm>
            <a:off x="3808210" y="4798617"/>
            <a:ext cx="2081716" cy="369332"/>
          </a:xfrm>
          <a:prstGeom prst="rect">
            <a:avLst/>
          </a:prstGeom>
          <a:noFill/>
        </p:spPr>
        <p:txBody>
          <a:bodyPr wrap="square" rtlCol="0">
            <a:spAutoFit/>
          </a:bodyPr>
          <a:lstStyle/>
          <a:p>
            <a:r>
              <a:rPr lang="it-IT" b="1"/>
              <a:t>New York, 1913</a:t>
            </a:r>
          </a:p>
        </p:txBody>
      </p:sp>
      <p:sp>
        <p:nvSpPr>
          <p:cNvPr id="38" name="Rettangolo arrotondato 44">
            <a:extLst>
              <a:ext uri="{FF2B5EF4-FFF2-40B4-BE49-F238E27FC236}">
                <a16:creationId xmlns:a16="http://schemas.microsoft.com/office/drawing/2014/main" xmlns="" id="{9C66E0CC-1951-4A6F-BF90-CD56A35439F3}"/>
              </a:ext>
            </a:extLst>
          </p:cNvPr>
          <p:cNvSpPr/>
          <p:nvPr/>
        </p:nvSpPr>
        <p:spPr>
          <a:xfrm>
            <a:off x="247570" y="606393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Tree>
    <p:extLst>
      <p:ext uri="{BB962C8B-B14F-4D97-AF65-F5344CB8AC3E}">
        <p14:creationId xmlns:p14="http://schemas.microsoft.com/office/powerpoint/2010/main" xmlns="" val="4265052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Picture 8"/>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0" y="2623188"/>
            <a:ext cx="6294167" cy="41961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xmlns="">
                <a:solidFill>
                  <a:srgbClr val="FFFFFF"/>
                </a:solidFill>
              </a14:hiddenFill>
            </a:ext>
          </a:extLst>
        </p:spPr>
      </p:pic>
      <p:sp>
        <p:nvSpPr>
          <p:cNvPr id="11" name="Documento 10"/>
          <p:cNvSpPr/>
          <p:nvPr/>
        </p:nvSpPr>
        <p:spPr>
          <a:xfrm>
            <a:off x="0" y="476251"/>
            <a:ext cx="6327206" cy="3526520"/>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12</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19" name="CasellaDiTesto 18">
            <a:extLst>
              <a:ext uri="{FF2B5EF4-FFF2-40B4-BE49-F238E27FC236}">
                <a16:creationId xmlns:a16="http://schemas.microsoft.com/office/drawing/2014/main" xmlns="" id="{27186AD6-060E-4A5F-9A0A-AF35D77334FB}"/>
              </a:ext>
            </a:extLst>
          </p:cNvPr>
          <p:cNvSpPr txBox="1"/>
          <p:nvPr/>
        </p:nvSpPr>
        <p:spPr>
          <a:xfrm>
            <a:off x="71800" y="716363"/>
            <a:ext cx="5825993" cy="461665"/>
          </a:xfrm>
          <a:prstGeom prst="rect">
            <a:avLst/>
          </a:prstGeom>
          <a:noFill/>
        </p:spPr>
        <p:txBody>
          <a:bodyPr wrap="square" rtlCol="0">
            <a:spAutoFit/>
          </a:bodyPr>
          <a:lstStyle/>
          <a:p>
            <a:pPr lvl="0" defTabSz="914400">
              <a:spcBef>
                <a:spcPts val="1000"/>
              </a:spcBef>
              <a:defRPr/>
            </a:pPr>
            <a:r>
              <a:rPr kumimoji="0" lang="it-IT" sz="2400" b="1" i="0" u="none" strike="noStrike" kern="1200" cap="none" spc="0" normalizeH="0" baseline="0" noProof="0">
                <a:ln>
                  <a:noFill/>
                </a:ln>
                <a:solidFill>
                  <a:prstClr val="white"/>
                </a:solidFill>
                <a:effectLst/>
                <a:uLnTx/>
                <a:uFillTx/>
                <a:latin typeface="Tempus Sans ITC" panose="04020404030D07020202" pitchFamily="82" charset="0"/>
                <a:ea typeface="+mn-ea"/>
                <a:cs typeface="Gisha" panose="020B0502040204020203" pitchFamily="34" charset="-79"/>
              </a:rPr>
              <a:t>Suddivisione del capitale da investire in:</a:t>
            </a:r>
            <a:endParaRPr kumimoji="0" lang="it-IT"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Diversificazione per capitalizzazione</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37" name="Rettangolo 36"/>
          <p:cNvSpPr/>
          <p:nvPr/>
        </p:nvSpPr>
        <p:spPr>
          <a:xfrm>
            <a:off x="6656060" y="1982425"/>
            <a:ext cx="5322390"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Tempus Sans ITC" panose="04020404030D07020202" pitchFamily="82" charset="0"/>
              <a:ea typeface="+mn-ea"/>
              <a:cs typeface="Gisha" panose="020B0502040204020203" pitchFamily="34" charset="-79"/>
            </a:endParaRPr>
          </a:p>
        </p:txBody>
      </p:sp>
      <p:pic>
        <p:nvPicPr>
          <p:cNvPr id="2056" name="Picture 8"/>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6335141" y="444813"/>
            <a:ext cx="5849771" cy="3921575"/>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40" name="Rettangolo arrotondato 39"/>
          <p:cNvSpPr/>
          <p:nvPr/>
        </p:nvSpPr>
        <p:spPr>
          <a:xfrm>
            <a:off x="-3321269" y="-1"/>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r>
              <a:rPr lang="it-IT" sz="1400">
                <a:solidFill>
                  <a:prstClr val="black"/>
                </a:solidFill>
                <a:hlinkClick r:id="rId5"/>
              </a:rPr>
              <a:t>https://pixabay.com/it/ombrello-giallo-nero-bianco-1588167/</a:t>
            </a:r>
            <a:endParaRPr lang="it-IT" sz="1400">
              <a:solidFill>
                <a:prstClr val="black"/>
              </a:solidFill>
            </a:endParaRPr>
          </a:p>
          <a:p>
            <a:pPr lvl="0"/>
            <a:endParaRPr kumimoji="0" lang="it-IT" sz="1400" b="0" i="0" u="none" strike="noStrike" kern="1200" cap="none" spc="0" normalizeH="0" baseline="0" noProof="0">
              <a:ln>
                <a:noFill/>
              </a:ln>
              <a:solidFill>
                <a:prstClr val="black"/>
              </a:solidFill>
              <a:effectLst/>
              <a:uLnTx/>
              <a:uFillTx/>
              <a:latin typeface="Century Gothic"/>
              <a:ea typeface="+mn-ea"/>
              <a:cs typeface="+mn-cs"/>
            </a:endParaRPr>
          </a:p>
          <a:p>
            <a:pPr lvl="0"/>
            <a:r>
              <a:rPr lang="it-IT" sz="1400">
                <a:solidFill>
                  <a:prstClr val="black"/>
                </a:solidFill>
              </a:rPr>
              <a:t>https://pixabay.com/it/dadi-su-un-giornale-profitto-2656028/</a:t>
            </a:r>
            <a:endParaRPr kumimoji="0" lang="it-IT" sz="14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8" name="Rettangolo arrotondato 57"/>
          <p:cNvSpPr/>
          <p:nvPr/>
        </p:nvSpPr>
        <p:spPr>
          <a:xfrm>
            <a:off x="9030464" y="1464548"/>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entury Gothic"/>
                <a:ea typeface="+mn-ea"/>
                <a:cs typeface="+mn-cs"/>
              </a:rPr>
              <a:t>1</a:t>
            </a:r>
          </a:p>
        </p:txBody>
      </p:sp>
      <p:sp>
        <p:nvSpPr>
          <p:cNvPr id="25" name="CasellaDiTesto 24">
            <a:extLst>
              <a:ext uri="{FF2B5EF4-FFF2-40B4-BE49-F238E27FC236}">
                <a16:creationId xmlns:a16="http://schemas.microsoft.com/office/drawing/2014/main" xmlns="" id="{27186AD6-060E-4A5F-9A0A-AF35D77334FB}"/>
              </a:ext>
            </a:extLst>
          </p:cNvPr>
          <p:cNvSpPr txBox="1"/>
          <p:nvPr/>
        </p:nvSpPr>
        <p:spPr>
          <a:xfrm>
            <a:off x="6729410" y="4381848"/>
            <a:ext cx="4813097" cy="830997"/>
          </a:xfrm>
          <a:prstGeom prst="rect">
            <a:avLst/>
          </a:prstGeom>
          <a:noFill/>
        </p:spPr>
        <p:txBody>
          <a:bodyPr wrap="square" rtlCol="0">
            <a:spAutoFit/>
          </a:bodyPr>
          <a:lstStyle/>
          <a:p>
            <a:pPr marL="0" marR="0" lvl="0" indent="0" defTabSz="914400" rtl="0" eaLnBrk="1" fontAlgn="auto" latinLnBrk="0" hangingPunct="1">
              <a:lnSpc>
                <a:spcPct val="100000"/>
              </a:lnSpc>
              <a:spcBef>
                <a:spcPts val="1000"/>
              </a:spcBef>
              <a:spcAft>
                <a:spcPts val="0"/>
              </a:spcAft>
              <a:buClrTx/>
              <a:buSzTx/>
              <a:buFontTx/>
              <a:buNone/>
              <a:tabLst/>
              <a:defRPr/>
            </a:pPr>
            <a:r>
              <a:rPr lang="it-IT" sz="2400" b="1">
                <a:solidFill>
                  <a:prstClr val="white"/>
                </a:solidFill>
                <a:latin typeface="Tempus Sans ITC" panose="04020404030D07020202" pitchFamily="82" charset="0"/>
                <a:cs typeface="Gisha" panose="020B0502040204020203" pitchFamily="34" charset="-79"/>
              </a:rPr>
              <a:t>In base alle </a:t>
            </a:r>
            <a:r>
              <a:rPr kumimoji="0" lang="it-IT" sz="2400" b="1" i="0" u="none" strike="noStrike" kern="1200" cap="none" spc="0" normalizeH="0" baseline="0" noProof="0">
                <a:ln>
                  <a:noFill/>
                </a:ln>
                <a:solidFill>
                  <a:prstClr val="white"/>
                </a:solidFill>
                <a:effectLst/>
                <a:uLnTx/>
                <a:uFillTx/>
                <a:latin typeface="Tempus Sans ITC" panose="04020404030D07020202" pitchFamily="82" charset="0"/>
                <a:ea typeface="+mn-ea"/>
                <a:cs typeface="Gisha" panose="020B0502040204020203" pitchFamily="34" charset="-79"/>
              </a:rPr>
              <a:t> dimensioni delle aziende variano:</a:t>
            </a:r>
            <a:endParaRPr kumimoji="0" lang="it-IT" sz="1800" b="0" i="0" u="none" strike="noStrike" kern="1200" cap="none" spc="0" normalizeH="0" baseline="0" noProof="0" dirty="0">
              <a:ln>
                <a:noFill/>
              </a:ln>
              <a:solidFill>
                <a:prstClr val="white"/>
              </a:solidFill>
              <a:effectLst/>
              <a:uLnTx/>
              <a:uFillTx/>
              <a:latin typeface="Century Gothic"/>
              <a:ea typeface="+mn-ea"/>
              <a:cs typeface="Gisha" panose="020B0502040204020203" pitchFamily="34" charset="-79"/>
            </a:endParaRPr>
          </a:p>
        </p:txBody>
      </p:sp>
      <p:sp>
        <p:nvSpPr>
          <p:cNvPr id="3" name="Rettangolo 2"/>
          <p:cNvSpPr/>
          <p:nvPr/>
        </p:nvSpPr>
        <p:spPr>
          <a:xfrm>
            <a:off x="848337" y="1687637"/>
            <a:ext cx="5453230" cy="1701684"/>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attività finanziarie diverse;</a:t>
            </a:r>
          </a:p>
          <a:p>
            <a:pPr marR="0" lvl="0" algn="l" defTabSz="457200" rtl="0" eaLnBrk="1" fontAlgn="auto" latinLnBrk="0" hangingPunct="1">
              <a:lnSpc>
                <a:spcPct val="150000"/>
              </a:lnSpc>
              <a:spcBef>
                <a:spcPts val="0"/>
              </a:spcBef>
              <a:spcAft>
                <a:spcPts val="0"/>
              </a:spcAft>
              <a:buClrTx/>
              <a:buSzTx/>
              <a:tabLst/>
              <a:defRPr/>
            </a:pPr>
            <a:endPar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endParaRPr>
          </a:p>
          <a:p>
            <a:pPr marR="0" lvl="0" algn="l" defTabSz="457200" rtl="0" eaLnBrk="1" fontAlgn="auto" latinLnBrk="0" hangingPunct="1">
              <a:lnSpc>
                <a:spcPct val="150000"/>
              </a:lnSpc>
              <a:spcBef>
                <a:spcPts val="0"/>
              </a:spcBef>
              <a:spcAft>
                <a:spcPts val="0"/>
              </a:spcAft>
              <a:buClrTx/>
              <a:buSzTx/>
              <a:tabLst/>
              <a:defRPr/>
            </a:pPr>
            <a:r>
              <a:rPr lang="it-IT">
                <a:solidFill>
                  <a:schemeClr val="tx1">
                    <a:lumMod val="95000"/>
                  </a:schemeClr>
                </a:solidFill>
                <a:latin typeface="Century Gothic"/>
              </a:rPr>
              <a:t>riferite ad aziende di piccole, medie e grandi dimensioni.</a:t>
            </a:r>
            <a:endParaRPr kumimoji="0" lang="it-IT" sz="1800" b="0" i="0" u="none" strike="noStrike" kern="1200" cap="none" spc="0" normalizeH="0" baseline="0" noProof="0" dirty="0">
              <a:ln>
                <a:noFill/>
              </a:ln>
              <a:solidFill>
                <a:schemeClr val="tx1">
                  <a:lumMod val="95000"/>
                </a:schemeClr>
              </a:solidFill>
              <a:effectLst/>
              <a:uLnTx/>
              <a:uFillTx/>
              <a:latin typeface="Century Gothic"/>
            </a:endParaRPr>
          </a:p>
        </p:txBody>
      </p:sp>
      <p:sp>
        <p:nvSpPr>
          <p:cNvPr id="29" name="Goccia 28">
            <a:extLst>
              <a:ext uri="{FF2B5EF4-FFF2-40B4-BE49-F238E27FC236}">
                <a16:creationId xmlns:a16="http://schemas.microsoft.com/office/drawing/2014/main" xmlns="" id="{ED34B437-BD07-4240-B46E-68949A03EE44}"/>
              </a:ext>
            </a:extLst>
          </p:cNvPr>
          <p:cNvSpPr/>
          <p:nvPr/>
        </p:nvSpPr>
        <p:spPr>
          <a:xfrm rot="1905374">
            <a:off x="498585" y="1880184"/>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1" name="Rettangolo 20">
            <a:extLst>
              <a:ext uri="{FF2B5EF4-FFF2-40B4-BE49-F238E27FC236}">
                <a16:creationId xmlns:a16="http://schemas.microsoft.com/office/drawing/2014/main" xmlns="" id="{4B2E3A5F-C2CE-41DB-8EFB-DC218243D925}"/>
              </a:ext>
            </a:extLst>
          </p:cNvPr>
          <p:cNvSpPr/>
          <p:nvPr/>
        </p:nvSpPr>
        <p:spPr>
          <a:xfrm>
            <a:off x="6913726" y="5386771"/>
            <a:ext cx="5453230" cy="1286186"/>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chemeClr val="tx1">
                    <a:lumMod val="95000"/>
                  </a:schemeClr>
                </a:solidFill>
                <a:latin typeface="Century Gothic"/>
              </a:rPr>
              <a:t>l</a:t>
            </a: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e variabili qualitative e quantitative di rischio;</a:t>
            </a:r>
          </a:p>
          <a:p>
            <a:pPr marR="0" lvl="0" algn="l" defTabSz="457200" rtl="0" eaLnBrk="1" fontAlgn="auto" latinLnBrk="0" hangingPunct="1">
              <a:lnSpc>
                <a:spcPct val="150000"/>
              </a:lnSpc>
              <a:spcBef>
                <a:spcPts val="0"/>
              </a:spcBef>
              <a:spcAft>
                <a:spcPts val="0"/>
              </a:spcAft>
              <a:buClrTx/>
              <a:buSzTx/>
              <a:tabLst/>
              <a:defRPr/>
            </a:pPr>
            <a:endPar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endParaRPr>
          </a:p>
          <a:p>
            <a:pPr marR="0" lvl="0" algn="l" defTabSz="457200" rtl="0" eaLnBrk="1" fontAlgn="auto" latinLnBrk="0" hangingPunct="1">
              <a:lnSpc>
                <a:spcPct val="150000"/>
              </a:lnSpc>
              <a:spcBef>
                <a:spcPts val="0"/>
              </a:spcBef>
              <a:spcAft>
                <a:spcPts val="0"/>
              </a:spcAft>
              <a:buClrTx/>
              <a:buSzTx/>
              <a:tabLst/>
              <a:defRPr/>
            </a:pPr>
            <a:r>
              <a:rPr lang="it-IT">
                <a:solidFill>
                  <a:schemeClr val="tx1">
                    <a:lumMod val="95000"/>
                  </a:schemeClr>
                </a:solidFill>
                <a:latin typeface="Century Gothic"/>
              </a:rPr>
              <a:t>i trade-off tra rischio e rendimento.</a:t>
            </a:r>
            <a:endParaRPr kumimoji="0" lang="it-IT" sz="1800" b="0" i="0" u="none" strike="noStrike" kern="1200" cap="none" spc="0" normalizeH="0" baseline="0" noProof="0" dirty="0">
              <a:ln>
                <a:noFill/>
              </a:ln>
              <a:solidFill>
                <a:schemeClr val="tx1">
                  <a:lumMod val="95000"/>
                </a:schemeClr>
              </a:solidFill>
              <a:effectLst/>
              <a:uLnTx/>
              <a:uFillTx/>
              <a:latin typeface="Century Gothic"/>
            </a:endParaRPr>
          </a:p>
        </p:txBody>
      </p:sp>
      <p:sp>
        <p:nvSpPr>
          <p:cNvPr id="22" name="Goccia 21">
            <a:extLst>
              <a:ext uri="{FF2B5EF4-FFF2-40B4-BE49-F238E27FC236}">
                <a16:creationId xmlns:a16="http://schemas.microsoft.com/office/drawing/2014/main" xmlns="" id="{8B8A6FFD-FA29-4408-9551-54D50A8A5B3A}"/>
              </a:ext>
            </a:extLst>
          </p:cNvPr>
          <p:cNvSpPr/>
          <p:nvPr/>
        </p:nvSpPr>
        <p:spPr>
          <a:xfrm rot="1905374">
            <a:off x="470641" y="2707494"/>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3" name="Goccia 22">
            <a:extLst>
              <a:ext uri="{FF2B5EF4-FFF2-40B4-BE49-F238E27FC236}">
                <a16:creationId xmlns:a16="http://schemas.microsoft.com/office/drawing/2014/main" xmlns="" id="{0398BBE5-E6B7-412A-A289-BDE6A6D18EA6}"/>
              </a:ext>
            </a:extLst>
          </p:cNvPr>
          <p:cNvSpPr/>
          <p:nvPr/>
        </p:nvSpPr>
        <p:spPr>
          <a:xfrm rot="1905374">
            <a:off x="6625492" y="5522444"/>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4" name="Goccia 23">
            <a:extLst>
              <a:ext uri="{FF2B5EF4-FFF2-40B4-BE49-F238E27FC236}">
                <a16:creationId xmlns:a16="http://schemas.microsoft.com/office/drawing/2014/main" xmlns="" id="{38E8A0F7-7A07-4419-95DD-028FE9452D50}"/>
              </a:ext>
            </a:extLst>
          </p:cNvPr>
          <p:cNvSpPr/>
          <p:nvPr/>
        </p:nvSpPr>
        <p:spPr>
          <a:xfrm rot="1905374">
            <a:off x="6597548" y="6349754"/>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6" name="Rettangolo arrotondato 44">
            <a:extLst>
              <a:ext uri="{FF2B5EF4-FFF2-40B4-BE49-F238E27FC236}">
                <a16:creationId xmlns:a16="http://schemas.microsoft.com/office/drawing/2014/main" xmlns="" id="{C9358D12-3DA9-4C56-A40F-15095AF1EE12}"/>
              </a:ext>
            </a:extLst>
          </p:cNvPr>
          <p:cNvSpPr/>
          <p:nvPr/>
        </p:nvSpPr>
        <p:spPr>
          <a:xfrm>
            <a:off x="-181568" y="54245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0" name="Rettangolo arrotondato 44">
            <a:extLst>
              <a:ext uri="{FF2B5EF4-FFF2-40B4-BE49-F238E27FC236}">
                <a16:creationId xmlns:a16="http://schemas.microsoft.com/office/drawing/2014/main" xmlns="" id="{1851CB62-7C76-460D-B360-D9229E93BFB9}"/>
              </a:ext>
            </a:extLst>
          </p:cNvPr>
          <p:cNvSpPr/>
          <p:nvPr/>
        </p:nvSpPr>
        <p:spPr>
          <a:xfrm>
            <a:off x="-18796" y="1654278"/>
            <a:ext cx="64924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2-3</a:t>
            </a:r>
            <a:endParaRPr lang="it-IT" dirty="0"/>
          </a:p>
        </p:txBody>
      </p:sp>
      <p:sp>
        <p:nvSpPr>
          <p:cNvPr id="31" name="Rettangolo arrotondato 44">
            <a:extLst>
              <a:ext uri="{FF2B5EF4-FFF2-40B4-BE49-F238E27FC236}">
                <a16:creationId xmlns:a16="http://schemas.microsoft.com/office/drawing/2014/main" xmlns="" id="{EE49D461-32F2-4E17-9C29-AE9CD17B57E2}"/>
              </a:ext>
            </a:extLst>
          </p:cNvPr>
          <p:cNvSpPr/>
          <p:nvPr/>
        </p:nvSpPr>
        <p:spPr>
          <a:xfrm>
            <a:off x="6662295" y="5193693"/>
            <a:ext cx="64924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5-6</a:t>
            </a:r>
            <a:endParaRPr lang="it-IT" dirty="0"/>
          </a:p>
        </p:txBody>
      </p:sp>
      <p:sp>
        <p:nvSpPr>
          <p:cNvPr id="33" name="Rettangolo arrotondato 44">
            <a:extLst>
              <a:ext uri="{FF2B5EF4-FFF2-40B4-BE49-F238E27FC236}">
                <a16:creationId xmlns:a16="http://schemas.microsoft.com/office/drawing/2014/main" xmlns="" id="{80E099D8-8ECB-473D-ABFD-A0A7FAE8ECAD}"/>
              </a:ext>
            </a:extLst>
          </p:cNvPr>
          <p:cNvSpPr/>
          <p:nvPr/>
        </p:nvSpPr>
        <p:spPr>
          <a:xfrm>
            <a:off x="6242600" y="451130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34" name="Rettangolo arrotondato 44">
            <a:extLst>
              <a:ext uri="{FF2B5EF4-FFF2-40B4-BE49-F238E27FC236}">
                <a16:creationId xmlns:a16="http://schemas.microsoft.com/office/drawing/2014/main" xmlns="" id="{7A5FD77D-A82A-4F47-85DF-40C43E14B282}"/>
              </a:ext>
            </a:extLst>
          </p:cNvPr>
          <p:cNvSpPr/>
          <p:nvPr/>
        </p:nvSpPr>
        <p:spPr>
          <a:xfrm>
            <a:off x="446132" y="440394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5" name="Rettangolo arrotondato 44">
            <a:extLst>
              <a:ext uri="{FF2B5EF4-FFF2-40B4-BE49-F238E27FC236}">
                <a16:creationId xmlns:a16="http://schemas.microsoft.com/office/drawing/2014/main" xmlns="" id="{62F5E830-4569-440F-A70C-237962713368}"/>
              </a:ext>
            </a:extLst>
          </p:cNvPr>
          <p:cNvSpPr/>
          <p:nvPr/>
        </p:nvSpPr>
        <p:spPr>
          <a:xfrm>
            <a:off x="6545096" y="138657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Tree>
    <p:extLst>
      <p:ext uri="{BB962C8B-B14F-4D97-AF65-F5344CB8AC3E}">
        <p14:creationId xmlns:p14="http://schemas.microsoft.com/office/powerpoint/2010/main" xmlns="" val="41181762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xmlns="" id="{1D1F4298-5C18-4B46-9423-81411DC79D65}"/>
              </a:ext>
            </a:extLst>
          </p:cNvPr>
          <p:cNvSpPr/>
          <p:nvPr/>
        </p:nvSpPr>
        <p:spPr>
          <a:xfrm>
            <a:off x="11191" y="466374"/>
            <a:ext cx="8404079" cy="3038343"/>
          </a:xfrm>
          <a:prstGeom prst="rect">
            <a:avLst/>
          </a:prstGeom>
          <a:solidFill>
            <a:srgbClr val="B01513"/>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75000"/>
                </a:srgbClr>
              </a:solidFill>
              <a:effectLst/>
              <a:uLnTx/>
              <a:uFillTx/>
              <a:latin typeface="Century Gothic"/>
              <a:ea typeface="+mn-ea"/>
              <a:cs typeface="+mn-cs"/>
            </a:endParaRPr>
          </a:p>
        </p:txBody>
      </p:sp>
      <p:sp>
        <p:nvSpPr>
          <p:cNvPr id="6" name="Rettangolo 5">
            <a:extLst>
              <a:ext uri="{FF2B5EF4-FFF2-40B4-BE49-F238E27FC236}">
                <a16:creationId xmlns:a16="http://schemas.microsoft.com/office/drawing/2014/main" xmlns="" id="{2E77C718-C7E0-414B-80E6-2D4C88F73F70}"/>
              </a:ext>
            </a:extLst>
          </p:cNvPr>
          <p:cNvSpPr/>
          <p:nvPr/>
        </p:nvSpPr>
        <p:spPr>
          <a:xfrm>
            <a:off x="0" y="3518649"/>
            <a:ext cx="8404079" cy="3321623"/>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a:ln>
                <a:noFill/>
              </a:ln>
              <a:solidFill>
                <a:srgbClr val="EBEBEB">
                  <a:lumMod val="75000"/>
                </a:srgbClr>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13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Diversificazione per valuta</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entury Gothic"/>
                <a:ea typeface="+mn-ea"/>
                <a:cs typeface="+mn-cs"/>
              </a:rPr>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Immagine</a:t>
            </a:r>
          </a:p>
          <a:p>
            <a:pPr lvl="0">
              <a:defRPr/>
            </a:pPr>
            <a:r>
              <a:rPr lang="it-IT" sz="1400">
                <a:solidFill>
                  <a:prstClr val="black"/>
                </a:solidFill>
              </a:rPr>
              <a:t>https://pixabay.com/it/moneta-oro-contanti-isolato-torre-1549071/</a:t>
            </a:r>
          </a:p>
        </p:txBody>
      </p:sp>
      <p:sp>
        <p:nvSpPr>
          <p:cNvPr id="12" name="CasellaDiTesto 11"/>
          <p:cNvSpPr txBox="1"/>
          <p:nvPr/>
        </p:nvSpPr>
        <p:spPr>
          <a:xfrm>
            <a:off x="15522385" y="3893730"/>
            <a:ext cx="45719" cy="369332"/>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597265" y="1255414"/>
            <a:ext cx="6370724" cy="4820508"/>
          </a:xfrm>
          <a:prstGeom prst="flowChartDocument">
            <a:avLst/>
          </a:prstGeom>
          <a:blipFill dpi="0" rotWithShape="0">
            <a:blip r:embed="rId3" cstate="print"/>
            <a:srcRect/>
            <a:stretch>
              <a:fillRect l="-26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9" name="Rettangolo 48">
            <a:extLst>
              <a:ext uri="{FF2B5EF4-FFF2-40B4-BE49-F238E27FC236}">
                <a16:creationId xmlns:a16="http://schemas.microsoft.com/office/drawing/2014/main" xmlns="" id="{C0561BE1-BAA4-4B6E-A0A0-05C4BE01FA79}"/>
              </a:ext>
            </a:extLst>
          </p:cNvPr>
          <p:cNvSpPr/>
          <p:nvPr/>
        </p:nvSpPr>
        <p:spPr>
          <a:xfrm>
            <a:off x="427617" y="706932"/>
            <a:ext cx="701299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2000" b="1" i="0" u="none" strike="noStrike" kern="1200" cap="none" spc="0" normalizeH="0" baseline="0" noProof="0">
                <a:ln>
                  <a:noFill/>
                </a:ln>
                <a:solidFill>
                  <a:schemeClr val="tx1">
                    <a:lumMod val="95000"/>
                  </a:schemeClr>
                </a:solidFill>
                <a:effectLst/>
                <a:uLnTx/>
                <a:uFillTx/>
                <a:latin typeface="Century Gothic"/>
                <a:ea typeface="+mn-ea"/>
              </a:rPr>
              <a:t>Un portafoglio è esposto:</a:t>
            </a:r>
            <a:endParaRPr kumimoji="0" lang="it-IT" sz="2000" b="1" i="0" u="none" strike="noStrike" kern="1200" cap="none" spc="0" normalizeH="0" baseline="0" noProof="0" dirty="0">
              <a:ln>
                <a:noFill/>
              </a:ln>
              <a:solidFill>
                <a:schemeClr val="tx1">
                  <a:lumMod val="95000"/>
                </a:schemeClr>
              </a:solidFill>
              <a:effectLst/>
              <a:uLnTx/>
              <a:uFillTx/>
              <a:latin typeface="Century Gothic"/>
              <a:ea typeface="+mn-ea"/>
              <a:cs typeface="Arial" charset="0"/>
            </a:endParaRPr>
          </a:p>
        </p:txBody>
      </p:sp>
      <p:sp>
        <p:nvSpPr>
          <p:cNvPr id="45" name="Rettangolo arrotondato 44"/>
          <p:cNvSpPr/>
          <p:nvPr/>
        </p:nvSpPr>
        <p:spPr>
          <a:xfrm>
            <a:off x="-6908" y="75242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entury Gothic"/>
                <a:ea typeface="+mn-ea"/>
                <a:cs typeface="+mn-cs"/>
              </a:rPr>
              <a:t>1</a:t>
            </a:r>
          </a:p>
        </p:txBody>
      </p:sp>
      <p:sp>
        <p:nvSpPr>
          <p:cNvPr id="70" name="Rettangolo arrotondato 44">
            <a:extLst>
              <a:ext uri="{FF2B5EF4-FFF2-40B4-BE49-F238E27FC236}">
                <a16:creationId xmlns:a16="http://schemas.microsoft.com/office/drawing/2014/main" xmlns="" id="{4FF25D1F-B572-42E9-933E-7663AC3E5C69}"/>
              </a:ext>
            </a:extLst>
          </p:cNvPr>
          <p:cNvSpPr/>
          <p:nvPr/>
        </p:nvSpPr>
        <p:spPr>
          <a:xfrm>
            <a:off x="140311" y="163269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entury Gothic"/>
                <a:ea typeface="+mn-ea"/>
                <a:cs typeface="+mn-cs"/>
              </a:rPr>
              <a:t>2</a:t>
            </a:r>
            <a:endParaRPr kumimoji="0" lang="it-IT"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2B838784-4E16-49F8-B8D3-7771D5DE3EA5}"/>
              </a:ext>
            </a:extLst>
          </p:cNvPr>
          <p:cNvSpPr/>
          <p:nvPr/>
        </p:nvSpPr>
        <p:spPr>
          <a:xfrm>
            <a:off x="140952" y="243042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entury Gothic"/>
                <a:ea typeface="+mn-ea"/>
                <a:cs typeface="+mn-cs"/>
              </a:rPr>
              <a:t>3</a:t>
            </a:r>
            <a:endParaRPr kumimoji="0" lang="it-IT"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52" name="Rettangolo arrotondato 44">
            <a:extLst>
              <a:ext uri="{FF2B5EF4-FFF2-40B4-BE49-F238E27FC236}">
                <a16:creationId xmlns:a16="http://schemas.microsoft.com/office/drawing/2014/main" xmlns="" id="{C9F39C15-0EED-4270-A651-D407CA7183C1}"/>
              </a:ext>
            </a:extLst>
          </p:cNvPr>
          <p:cNvSpPr/>
          <p:nvPr/>
        </p:nvSpPr>
        <p:spPr>
          <a:xfrm>
            <a:off x="123112" y="407839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a:ln>
                  <a:noFill/>
                </a:ln>
                <a:solidFill>
                  <a:prstClr val="black"/>
                </a:solidFill>
                <a:effectLst/>
                <a:uLnTx/>
                <a:uFillTx/>
                <a:latin typeface="Century Gothic"/>
                <a:ea typeface="+mn-ea"/>
                <a:cs typeface="+mn-cs"/>
              </a:rPr>
              <a:t>4</a:t>
            </a:r>
            <a:endParaRPr kumimoji="0" lang="it-IT" sz="1800" b="0"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68" name="Rettangolo arrotondato 44">
            <a:extLst>
              <a:ext uri="{FF2B5EF4-FFF2-40B4-BE49-F238E27FC236}">
                <a16:creationId xmlns:a16="http://schemas.microsoft.com/office/drawing/2014/main" xmlns="" id="{9ED6CD1D-7A64-42C6-8C70-DDD5C17692A6}"/>
              </a:ext>
            </a:extLst>
          </p:cNvPr>
          <p:cNvSpPr/>
          <p:nvPr/>
        </p:nvSpPr>
        <p:spPr>
          <a:xfrm>
            <a:off x="8224854" y="165162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it-IT" sz="1800" b="0" i="0" u="none" strike="noStrike" kern="1200" cap="none" spc="0" normalizeH="0" baseline="0" noProof="0" dirty="0">
                <a:ln>
                  <a:noFill/>
                </a:ln>
                <a:solidFill>
                  <a:prstClr val="black"/>
                </a:solidFill>
                <a:effectLst/>
                <a:uLnTx/>
                <a:uFillTx/>
                <a:latin typeface="Century Gothic"/>
                <a:ea typeface="+mn-ea"/>
                <a:cs typeface="+mn-cs"/>
              </a:rPr>
              <a:t>1</a:t>
            </a:r>
          </a:p>
        </p:txBody>
      </p:sp>
      <p:pic>
        <p:nvPicPr>
          <p:cNvPr id="33" name="Immagine 32">
            <a:extLst>
              <a:ext uri="{FF2B5EF4-FFF2-40B4-BE49-F238E27FC236}">
                <a16:creationId xmlns:a16="http://schemas.microsoft.com/office/drawing/2014/main" xmlns="" id="{77C8235E-83E2-4C71-B82B-B39D6FE421EF}"/>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816224" y="4496721"/>
            <a:ext cx="6610350" cy="1952625"/>
          </a:xfrm>
          <a:prstGeom prst="rect">
            <a:avLst/>
          </a:prstGeom>
        </p:spPr>
      </p:pic>
      <p:sp>
        <p:nvSpPr>
          <p:cNvPr id="40" name="Rettangolo 39">
            <a:extLst>
              <a:ext uri="{FF2B5EF4-FFF2-40B4-BE49-F238E27FC236}">
                <a16:creationId xmlns:a16="http://schemas.microsoft.com/office/drawing/2014/main" xmlns="" id="{5A6D4EBF-F0E5-4EA0-8A7D-36096CA5AA39}"/>
              </a:ext>
            </a:extLst>
          </p:cNvPr>
          <p:cNvSpPr/>
          <p:nvPr/>
        </p:nvSpPr>
        <p:spPr>
          <a:xfrm>
            <a:off x="1088571" y="1464153"/>
            <a:ext cx="6063534" cy="1286186"/>
          </a:xfrm>
          <a:prstGeom prst="rect">
            <a:avLst/>
          </a:prstGeom>
        </p:spPr>
        <p:txBody>
          <a:bodyPr wrap="square">
            <a:spAutoFit/>
          </a:bodyPr>
          <a:lstStyle/>
          <a:p>
            <a:pPr marR="0" lvl="0" algn="l" defTabSz="457200" rtl="0" eaLnBrk="1" fontAlgn="auto" latinLnBrk="0" hangingPunct="1">
              <a:lnSpc>
                <a:spcPct val="150000"/>
              </a:lnSpc>
              <a:spcBef>
                <a:spcPts val="0"/>
              </a:spcBef>
              <a:spcAft>
                <a:spcPts val="0"/>
              </a:spcAft>
              <a:buClrTx/>
              <a:buSzTx/>
              <a:tabLst/>
              <a:defRPr/>
            </a:pPr>
            <a:r>
              <a:rPr lang="it-IT">
                <a:solidFill>
                  <a:schemeClr val="tx1">
                    <a:lumMod val="95000"/>
                  </a:schemeClr>
                </a:solidFill>
                <a:latin typeface="Century Gothic"/>
              </a:rPr>
              <a:t>a</a:t>
            </a:r>
            <a:r>
              <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rPr>
              <a:t>lle valute degli strumenti finanziari del fondo;</a:t>
            </a:r>
          </a:p>
          <a:p>
            <a:pPr marR="0" lvl="0" algn="l" defTabSz="457200" rtl="0" eaLnBrk="1" fontAlgn="auto" latinLnBrk="0" hangingPunct="1">
              <a:lnSpc>
                <a:spcPct val="150000"/>
              </a:lnSpc>
              <a:spcBef>
                <a:spcPts val="0"/>
              </a:spcBef>
              <a:spcAft>
                <a:spcPts val="0"/>
              </a:spcAft>
              <a:buClrTx/>
              <a:buSzTx/>
              <a:tabLst/>
              <a:defRPr/>
            </a:pPr>
            <a:endParaRPr kumimoji="0" lang="it-IT" sz="1800" b="0" i="0" u="none" strike="noStrike" kern="1200" cap="none" spc="0" normalizeH="0" baseline="0" noProof="0">
              <a:ln>
                <a:noFill/>
              </a:ln>
              <a:solidFill>
                <a:schemeClr val="tx1">
                  <a:lumMod val="95000"/>
                </a:schemeClr>
              </a:solidFill>
              <a:effectLst/>
              <a:uLnTx/>
              <a:uFillTx/>
              <a:latin typeface="Century Gothic"/>
              <a:ea typeface="+mn-ea"/>
              <a:cs typeface="+mn-cs"/>
            </a:endParaRPr>
          </a:p>
          <a:p>
            <a:pPr marR="0" lvl="0" algn="l" defTabSz="457200" rtl="0" eaLnBrk="1" fontAlgn="auto" latinLnBrk="0" hangingPunct="1">
              <a:lnSpc>
                <a:spcPct val="150000"/>
              </a:lnSpc>
              <a:spcBef>
                <a:spcPts val="0"/>
              </a:spcBef>
              <a:spcAft>
                <a:spcPts val="0"/>
              </a:spcAft>
              <a:buClrTx/>
              <a:buSzTx/>
              <a:tabLst/>
              <a:defRPr/>
            </a:pPr>
            <a:r>
              <a:rPr lang="it-IT">
                <a:solidFill>
                  <a:schemeClr val="tx1">
                    <a:lumMod val="95000"/>
                  </a:schemeClr>
                </a:solidFill>
                <a:latin typeface="Century Gothic"/>
              </a:rPr>
              <a:t>all’eventuale utilizzo di derivati da parte del gestore.  </a:t>
            </a:r>
            <a:endParaRPr kumimoji="0" lang="it-IT" sz="1800" b="0" i="0" u="none" strike="noStrike" kern="1200" cap="none" spc="0" normalizeH="0" baseline="0" noProof="0" dirty="0">
              <a:ln>
                <a:noFill/>
              </a:ln>
              <a:solidFill>
                <a:schemeClr val="tx1">
                  <a:lumMod val="95000"/>
                </a:schemeClr>
              </a:solidFill>
              <a:effectLst/>
              <a:uLnTx/>
              <a:uFillTx/>
              <a:latin typeface="Century Gothic"/>
            </a:endParaRPr>
          </a:p>
        </p:txBody>
      </p:sp>
      <p:sp>
        <p:nvSpPr>
          <p:cNvPr id="41" name="Goccia 40">
            <a:extLst>
              <a:ext uri="{FF2B5EF4-FFF2-40B4-BE49-F238E27FC236}">
                <a16:creationId xmlns:a16="http://schemas.microsoft.com/office/drawing/2014/main" xmlns="" id="{CCD67BEF-0202-49C5-B45C-861E14D25A8A}"/>
              </a:ext>
            </a:extLst>
          </p:cNvPr>
          <p:cNvSpPr/>
          <p:nvPr/>
        </p:nvSpPr>
        <p:spPr>
          <a:xfrm rot="1905374">
            <a:off x="719404" y="164165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2" name="Goccia 41">
            <a:extLst>
              <a:ext uri="{FF2B5EF4-FFF2-40B4-BE49-F238E27FC236}">
                <a16:creationId xmlns:a16="http://schemas.microsoft.com/office/drawing/2014/main" xmlns="" id="{D988C966-9C5F-4733-BD55-DB571E75E3BA}"/>
              </a:ext>
            </a:extLst>
          </p:cNvPr>
          <p:cNvSpPr/>
          <p:nvPr/>
        </p:nvSpPr>
        <p:spPr>
          <a:xfrm rot="1905374">
            <a:off x="691460" y="2468969"/>
            <a:ext cx="263725" cy="274338"/>
          </a:xfrm>
          <a:prstGeom prst="teardrop">
            <a:avLst>
              <a:gd name="adj" fmla="val 102018"/>
            </a:avLst>
          </a:prstGeom>
          <a:ln/>
        </p:spPr>
        <p:style>
          <a:lnRef idx="1">
            <a:schemeClr val="accent3"/>
          </a:lnRef>
          <a:fillRef idx="3">
            <a:schemeClr val="accent3"/>
          </a:fillRef>
          <a:effectRef idx="2">
            <a:schemeClr val="accent3"/>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43" name="Rettangolo 42">
            <a:extLst>
              <a:ext uri="{FF2B5EF4-FFF2-40B4-BE49-F238E27FC236}">
                <a16:creationId xmlns:a16="http://schemas.microsoft.com/office/drawing/2014/main" xmlns="" id="{B851FDBE-25F6-41FC-883E-B6B46F53E1CA}"/>
              </a:ext>
            </a:extLst>
          </p:cNvPr>
          <p:cNvSpPr/>
          <p:nvPr/>
        </p:nvSpPr>
        <p:spPr>
          <a:xfrm>
            <a:off x="254793" y="3709600"/>
            <a:ext cx="7576152" cy="400110"/>
          </a:xfrm>
          <a:prstGeom prst="rect">
            <a:avLst/>
          </a:prstGeom>
        </p:spPr>
        <p:txBody>
          <a:bodyPr wrap="square">
            <a:spAutoFit/>
          </a:bodyPr>
          <a:lstStyle/>
          <a:p>
            <a:pPr lvl="0"/>
            <a:r>
              <a:rPr lang="it-IT" sz="2000" b="1">
                <a:solidFill>
                  <a:schemeClr val="bg1">
                    <a:lumMod val="75000"/>
                    <a:lumOff val="25000"/>
                  </a:schemeClr>
                </a:solidFill>
              </a:rPr>
              <a:t>Correlazioni fra le principali coppie di valute (ottobre 2017)</a:t>
            </a:r>
            <a:endParaRPr kumimoji="0" lang="it-IT" sz="2000" b="1" i="0" u="none" strike="noStrike" kern="1200" cap="none" spc="0" normalizeH="0" baseline="0" noProof="0" dirty="0">
              <a:ln>
                <a:noFill/>
              </a:ln>
              <a:solidFill>
                <a:schemeClr val="bg1">
                  <a:lumMod val="75000"/>
                  <a:lumOff val="25000"/>
                </a:schemeClr>
              </a:solidFill>
              <a:effectLst/>
              <a:uLnTx/>
              <a:uFillTx/>
              <a:latin typeface="Century Gothic"/>
              <a:cs typeface="Arial" charset="0"/>
            </a:endParaRPr>
          </a:p>
        </p:txBody>
      </p:sp>
    </p:spTree>
    <p:extLst>
      <p:ext uri="{BB962C8B-B14F-4D97-AF65-F5344CB8AC3E}">
        <p14:creationId xmlns:p14="http://schemas.microsoft.com/office/powerpoint/2010/main" xmlns="" val="504507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riangolo isoscele 2">
            <a:extLst>
              <a:ext uri="{FF2B5EF4-FFF2-40B4-BE49-F238E27FC236}">
                <a16:creationId xmlns:a16="http://schemas.microsoft.com/office/drawing/2014/main" xmlns="" id="{1C682728-B298-4E1A-9422-94E0141E32B7}"/>
              </a:ext>
            </a:extLst>
          </p:cNvPr>
          <p:cNvSpPr/>
          <p:nvPr/>
        </p:nvSpPr>
        <p:spPr>
          <a:xfrm rot="10800000">
            <a:off x="0" y="476250"/>
            <a:ext cx="12192000" cy="6381750"/>
          </a:xfrm>
          <a:prstGeom prst="triangle">
            <a:avLst>
              <a:gd name="adj" fmla="val 72813"/>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panose="020B0502020202020204"/>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1600">
                <a:solidFill>
                  <a:prstClr val="white"/>
                </a:solidFill>
                <a:latin typeface="Microsoft Yi Baiti" panose="03000500000000000000" pitchFamily="66" charset="0"/>
                <a:ea typeface="Microsoft Yi Baiti" panose="03000500000000000000" pitchFamily="66" charset="0"/>
              </a:rPr>
              <a:t>14</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L’esperto risponde</a:t>
            </a:r>
          </a:p>
        </p:txBody>
      </p:sp>
      <p:sp>
        <p:nvSpPr>
          <p:cNvPr id="12" name="Segnaposto testo 7">
            <a:extLst>
              <a:ext uri="{FF2B5EF4-FFF2-40B4-BE49-F238E27FC236}">
                <a16:creationId xmlns:a16="http://schemas.microsoft.com/office/drawing/2014/main" xmlns="" id="{D335602E-1140-4CB3-BBA8-A2483E569201}"/>
              </a:ext>
            </a:extLst>
          </p:cNvPr>
          <p:cNvSpPr>
            <a:spLocks noGrp="1"/>
          </p:cNvSpPr>
          <p:nvPr>
            <p:ph type="body" sz="quarter" idx="17"/>
          </p:nvPr>
        </p:nvSpPr>
        <p:spPr>
          <a:xfrm>
            <a:off x="682772" y="941697"/>
            <a:ext cx="2464689" cy="1368366"/>
          </a:xfrm>
          <a:prstGeom prst="wedgeRoundRectCallout">
            <a:avLst/>
          </a:prstGeom>
          <a:solidFill>
            <a:schemeClr val="accent1">
              <a:lumMod val="75000"/>
            </a:schemeClr>
          </a:solidFill>
          <a:ln w="57150">
            <a:solidFill>
              <a:schemeClr val="accent3"/>
            </a:solidFill>
          </a:ln>
        </p:spPr>
        <p:txBody>
          <a:bodyPr>
            <a:normAutofit/>
          </a:bodyPr>
          <a:lstStyle/>
          <a:p>
            <a:pPr>
              <a:lnSpc>
                <a:spcPct val="120000"/>
              </a:lnSpc>
              <a:defRPr/>
            </a:pPr>
            <a:r>
              <a:rPr lang="it-IT" i="1">
                <a:cs typeface="Arial" charset="0"/>
              </a:rPr>
              <a:t>Non è sufficiente definire l’asset allocation del portafoglio? </a:t>
            </a:r>
            <a:endParaRPr lang="it-IT" dirty="0">
              <a:cs typeface="Arial" charset="0"/>
            </a:endParaRPr>
          </a:p>
        </p:txBody>
      </p:sp>
      <p:sp>
        <p:nvSpPr>
          <p:cNvPr id="14" name="Segnaposto testo 7">
            <a:extLst>
              <a:ext uri="{FF2B5EF4-FFF2-40B4-BE49-F238E27FC236}">
                <a16:creationId xmlns:a16="http://schemas.microsoft.com/office/drawing/2014/main" xmlns="" id="{1D2A209F-5314-4ED3-BA8B-D41B28EBDE4F}"/>
              </a:ext>
            </a:extLst>
          </p:cNvPr>
          <p:cNvSpPr txBox="1">
            <a:spLocks/>
          </p:cNvSpPr>
          <p:nvPr/>
        </p:nvSpPr>
        <p:spPr>
          <a:xfrm>
            <a:off x="3376241"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i="1">
                <a:ea typeface="+mj-ea"/>
                <a:cs typeface="Arial" charset="0"/>
              </a:rPr>
              <a:t>Quali sono i megatrend destinati a cambiare la struttura della nostra società nei prossimi decenni?</a:t>
            </a:r>
            <a:endParaRPr kumimoji="0" lang="it-IT" sz="1400" b="0" i="0" u="none" strike="noStrike" kern="1200" cap="none" spc="0" normalizeH="0" baseline="0" noProof="0" dirty="0">
              <a:ln>
                <a:noFill/>
              </a:ln>
              <a:solidFill>
                <a:prstClr val="white"/>
              </a:solidFill>
              <a:effectLst/>
              <a:uLnTx/>
              <a:uFillTx/>
              <a:latin typeface="Gisha" panose="020B0502040204020203" pitchFamily="34" charset="-79"/>
              <a:ea typeface="+mn-ea"/>
              <a:cs typeface="Gisha" panose="020B0502040204020203" pitchFamily="34" charset="-79"/>
            </a:endParaRPr>
          </a:p>
        </p:txBody>
      </p:sp>
      <p:sp>
        <p:nvSpPr>
          <p:cNvPr id="17" name="Segnaposto testo 7">
            <a:extLst>
              <a:ext uri="{FF2B5EF4-FFF2-40B4-BE49-F238E27FC236}">
                <a16:creationId xmlns:a16="http://schemas.microsoft.com/office/drawing/2014/main" xmlns="" id="{3AAED16F-D11B-4E11-9EBC-632F9541F99C}"/>
              </a:ext>
            </a:extLst>
          </p:cNvPr>
          <p:cNvSpPr txBox="1">
            <a:spLocks/>
          </p:cNvSpPr>
          <p:nvPr/>
        </p:nvSpPr>
        <p:spPr>
          <a:xfrm>
            <a:off x="6066377"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it-IT" i="1">
                <a:ea typeface="+mj-ea"/>
                <a:cs typeface="Arial" charset="0"/>
              </a:rPr>
              <a:t>Quali sono i vantaggi che l’investimento nei megatrend può offrire al portafoglio di un investitore?</a:t>
            </a:r>
            <a:endParaRPr lang="it-IT" i="1" dirty="0">
              <a:ea typeface="+mj-ea"/>
              <a:cs typeface="Arial" charset="0"/>
            </a:endParaRPr>
          </a:p>
        </p:txBody>
      </p:sp>
      <p:sp>
        <p:nvSpPr>
          <p:cNvPr id="21" name="Segnaposto testo 7">
            <a:extLst>
              <a:ext uri="{FF2B5EF4-FFF2-40B4-BE49-F238E27FC236}">
                <a16:creationId xmlns:a16="http://schemas.microsoft.com/office/drawing/2014/main" xmlns="" id="{E9D34C42-C371-4B24-AF88-175848429470}"/>
              </a:ext>
            </a:extLst>
          </p:cNvPr>
          <p:cNvSpPr txBox="1">
            <a:spLocks/>
          </p:cNvSpPr>
          <p:nvPr/>
        </p:nvSpPr>
        <p:spPr>
          <a:xfrm>
            <a:off x="8905733" y="941697"/>
            <a:ext cx="2464689" cy="1368366"/>
          </a:xfrm>
          <a:prstGeom prst="wedgeRoundRectCallou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i="1">
                <a:ea typeface="+mj-ea"/>
                <a:cs typeface="Arial" charset="0"/>
              </a:rPr>
              <a:t>L’esposizione valutaria è un rischio da evitare?</a:t>
            </a:r>
            <a:endParaRPr lang="it-IT" i="1" dirty="0">
              <a:ea typeface="+mj-ea"/>
              <a:cs typeface="Arial" charset="0"/>
            </a:endParaRPr>
          </a:p>
        </p:txBody>
      </p:sp>
      <p:sp>
        <p:nvSpPr>
          <p:cNvPr id="13" name="Segnaposto testo 7">
            <a:extLst>
              <a:ext uri="{FF2B5EF4-FFF2-40B4-BE49-F238E27FC236}">
                <a16:creationId xmlns:a16="http://schemas.microsoft.com/office/drawing/2014/main" xmlns="" id="{030E7601-1BCD-4147-A51C-33FE13621765}"/>
              </a:ext>
            </a:extLst>
          </p:cNvPr>
          <p:cNvSpPr txBox="1">
            <a:spLocks/>
          </p:cNvSpPr>
          <p:nvPr/>
        </p:nvSpPr>
        <p:spPr>
          <a:xfrm>
            <a:off x="544810"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fontScale="85000" lnSpcReduction="2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dirty="0">
                <a:cs typeface="Arial" charset="0"/>
              </a:rPr>
              <a:t>La diversificazione deve operare anche all'interno dell’</a:t>
            </a:r>
            <a:r>
              <a:rPr lang="it-IT" dirty="0" err="1">
                <a:cs typeface="Arial" charset="0"/>
              </a:rPr>
              <a:t>asset</a:t>
            </a:r>
            <a:r>
              <a:rPr lang="it-IT" dirty="0">
                <a:cs typeface="Arial" charset="0"/>
              </a:rPr>
              <a:t> </a:t>
            </a:r>
            <a:r>
              <a:rPr lang="it-IT" dirty="0" err="1">
                <a:cs typeface="Arial" charset="0"/>
              </a:rPr>
              <a:t>allocation</a:t>
            </a:r>
            <a:r>
              <a:rPr lang="it-IT" dirty="0">
                <a:cs typeface="Arial" charset="0"/>
              </a:rPr>
              <a:t> e dei mercati in cui è collocata: è importante detenere nel proprio portafoglio di investimento una combinazione di azioni, obbligazioni e liquidità, </a:t>
            </a:r>
            <a:r>
              <a:rPr lang="it-IT" dirty="0" err="1">
                <a:cs typeface="Arial" charset="0"/>
              </a:rPr>
              <a:t>diversiﬁcati</a:t>
            </a:r>
            <a:r>
              <a:rPr lang="it-IT" dirty="0">
                <a:cs typeface="Arial" charset="0"/>
              </a:rPr>
              <a:t> trasversalmente su stili e capitalizzazioni di mercato diverse tra di loro, in modo da ridurre drasticamente la volatilità (il rischio) dei rendimenti di un portafoglio.</a:t>
            </a:r>
          </a:p>
        </p:txBody>
      </p:sp>
      <p:sp>
        <p:nvSpPr>
          <p:cNvPr id="15" name="Segnaposto testo 7">
            <a:extLst>
              <a:ext uri="{FF2B5EF4-FFF2-40B4-BE49-F238E27FC236}">
                <a16:creationId xmlns:a16="http://schemas.microsoft.com/office/drawing/2014/main" xmlns="" id="{2FBEB95A-A70B-4CAE-9849-97A449015A12}"/>
              </a:ext>
            </a:extLst>
          </p:cNvPr>
          <p:cNvSpPr txBox="1">
            <a:spLocks/>
          </p:cNvSpPr>
          <p:nvPr/>
        </p:nvSpPr>
        <p:spPr>
          <a:xfrm>
            <a:off x="3307260"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rmAutofit fontScale="92500" lnSpcReduction="10000"/>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20000"/>
              </a:lnSpc>
              <a:defRPr/>
            </a:pPr>
            <a:r>
              <a:rPr lang="it-IT" dirty="0">
                <a:cs typeface="Arial" charset="0"/>
              </a:rPr>
              <a:t>Sono numerosi i trend di lungo periodo che impatteranno in maniera profonda sull’economia globale e sulle opportunità di investimento</a:t>
            </a:r>
            <a:r>
              <a:rPr lang="it-IT" dirty="0" smtClean="0">
                <a:cs typeface="Arial" charset="0"/>
              </a:rPr>
              <a:t>. In </a:t>
            </a:r>
            <a:r>
              <a:rPr lang="it-IT" dirty="0">
                <a:cs typeface="Arial" charset="0"/>
              </a:rPr>
              <a:t>particolare la demografia, con trend sottostanti quali l’aumento e l’invecchiamento della popolazione, insieme alla crescita della classe media nei Paesi emergenti.</a:t>
            </a:r>
          </a:p>
        </p:txBody>
      </p:sp>
      <p:sp>
        <p:nvSpPr>
          <p:cNvPr id="18" name="Segnaposto testo 7">
            <a:extLst>
              <a:ext uri="{FF2B5EF4-FFF2-40B4-BE49-F238E27FC236}">
                <a16:creationId xmlns:a16="http://schemas.microsoft.com/office/drawing/2014/main" xmlns="" id="{07E1536A-CBFB-41AD-9122-A925A67AB611}"/>
              </a:ext>
            </a:extLst>
          </p:cNvPr>
          <p:cNvSpPr txBox="1">
            <a:spLocks/>
          </p:cNvSpPr>
          <p:nvPr/>
        </p:nvSpPr>
        <p:spPr>
          <a:xfrm>
            <a:off x="6000729" y="3166711"/>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defRPr/>
            </a:pPr>
            <a:r>
              <a:rPr lang="it-IT" sz="1200">
                <a:cs typeface="Arial" charset="0"/>
              </a:rPr>
              <a:t>Questi trend possono offrire un supporto ai rendimenti, perchè influenzano nel lungo periodo l’andamento delle aziende posizionate per beneficiarne, meno soggette alla volatilità del breve periodo. Le strategie di investimento focalizzate su di essi consentono quindi di mantenere un’ampia diversificazione all’interno dei portafogli.</a:t>
            </a:r>
            <a:endParaRPr lang="it-IT" sz="1200" dirty="0">
              <a:cs typeface="Arial" charset="0"/>
            </a:endParaRPr>
          </a:p>
        </p:txBody>
      </p:sp>
      <p:sp>
        <p:nvSpPr>
          <p:cNvPr id="23" name="Segnaposto testo 7">
            <a:extLst>
              <a:ext uri="{FF2B5EF4-FFF2-40B4-BE49-F238E27FC236}">
                <a16:creationId xmlns:a16="http://schemas.microsoft.com/office/drawing/2014/main" xmlns="" id="{F49D8BF1-CE02-446F-BA87-BDD1F885AAFA}"/>
              </a:ext>
            </a:extLst>
          </p:cNvPr>
          <p:cNvSpPr txBox="1">
            <a:spLocks/>
          </p:cNvSpPr>
          <p:nvPr/>
        </p:nvSpPr>
        <p:spPr>
          <a:xfrm>
            <a:off x="8905732" y="3166710"/>
            <a:ext cx="2464689" cy="3407343"/>
          </a:xfrm>
          <a:prstGeom prst="roundRect">
            <a:avLst/>
          </a:prstGeom>
          <a:solidFill>
            <a:schemeClr val="accent1">
              <a:lumMod val="75000"/>
            </a:schemeClr>
          </a:solidFill>
          <a:ln w="57150">
            <a:solidFill>
              <a:schemeClr val="accent3"/>
            </a:solidFill>
          </a:ln>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a:t>Nel lungo termine, l’effetto del tasso di cambio tra le valute dei paesi sviluppati tende a bilanciarsi o comunque a essere piuttosto limitato. La diversificazione valutaria con gli opportuni correttivi per limitare la volatilità, resta, insieme alla diversificazione geografica, un’opzione efficiente per l’investitore. </a:t>
            </a:r>
          </a:p>
        </p:txBody>
      </p:sp>
      <p:sp>
        <p:nvSpPr>
          <p:cNvPr id="16" name="Rettangolo arrotondato 15"/>
          <p:cNvSpPr/>
          <p:nvPr/>
        </p:nvSpPr>
        <p:spPr>
          <a:xfrm>
            <a:off x="-3924958" y="-492572"/>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SVG, al clic sulle domande si aprono i box di risposta.</a:t>
            </a:r>
          </a:p>
          <a:p>
            <a:endParaRPr lang="it-IT" sz="1400" dirty="0"/>
          </a:p>
          <a:p>
            <a:endParaRPr lang="it-IT" sz="1400" b="1" dirty="0"/>
          </a:p>
          <a:p>
            <a:endParaRPr lang="it-IT" sz="1400" b="1" dirty="0"/>
          </a:p>
        </p:txBody>
      </p:sp>
    </p:spTree>
    <p:extLst>
      <p:ext uri="{BB962C8B-B14F-4D97-AF65-F5344CB8AC3E}">
        <p14:creationId xmlns:p14="http://schemas.microsoft.com/office/powerpoint/2010/main" xmlns="" val="41789483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chemeClr val="accent1"/>
        </a:solidFill>
        <a:effectLst/>
      </p:bgPr>
    </p:bg>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15</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Learning stop</a:t>
            </a:r>
          </a:p>
        </p:txBody>
      </p:sp>
      <p:sp>
        <p:nvSpPr>
          <p:cNvPr id="16" name="Segnaposto testo 7">
            <a:extLst>
              <a:ext uri="{FF2B5EF4-FFF2-40B4-BE49-F238E27FC236}">
                <a16:creationId xmlns:a16="http://schemas.microsoft.com/office/drawing/2014/main" xmlns="" id="{FCA1622D-041E-4120-9404-586FA559CCD1}"/>
              </a:ext>
            </a:extLst>
          </p:cNvPr>
          <p:cNvSpPr>
            <a:spLocks noGrp="1"/>
          </p:cNvSpPr>
          <p:nvPr>
            <p:ph type="body" sz="quarter" idx="17"/>
          </p:nvPr>
        </p:nvSpPr>
        <p:spPr>
          <a:xfrm>
            <a:off x="1032681" y="665620"/>
            <a:ext cx="9930891" cy="923150"/>
          </a:xfrm>
          <a:prstGeom prst="wedgeRoundRectCallout">
            <a:avLst>
              <a:gd name="adj1" fmla="val -17710"/>
              <a:gd name="adj2" fmla="val 58142"/>
              <a:gd name="adj3" fmla="val 16667"/>
            </a:avLst>
          </a:prstGeom>
          <a:solidFill>
            <a:srgbClr val="426B6F"/>
          </a:solidFill>
          <a:ln>
            <a:noFill/>
          </a:ln>
        </p:spPr>
        <p:style>
          <a:lnRef idx="2">
            <a:schemeClr val="accent2">
              <a:shade val="50000"/>
            </a:schemeClr>
          </a:lnRef>
          <a:fillRef idx="1">
            <a:schemeClr val="accent2"/>
          </a:fillRef>
          <a:effectRef idx="0">
            <a:schemeClr val="accent2"/>
          </a:effectRef>
          <a:fontRef idx="minor">
            <a:schemeClr val="lt1"/>
          </a:fontRef>
        </p:style>
        <p:txBody>
          <a:bodyPr>
            <a:normAutofit/>
          </a:bodyPr>
          <a:lstStyle/>
          <a:p>
            <a:r>
              <a:rPr lang="it-IT" sz="1800" i="1" dirty="0">
                <a:solidFill>
                  <a:schemeClr val="tx1"/>
                </a:solidFill>
              </a:rPr>
              <a:t>Una delle seguenti opzioni </a:t>
            </a:r>
            <a:r>
              <a:rPr lang="it-IT" sz="1800" b="1" i="1" u="sng" dirty="0">
                <a:solidFill>
                  <a:schemeClr val="tx1"/>
                </a:solidFill>
              </a:rPr>
              <a:t>non</a:t>
            </a:r>
            <a:r>
              <a:rPr lang="it-IT" sz="1800" b="1" i="1" dirty="0">
                <a:solidFill>
                  <a:schemeClr val="tx1"/>
                </a:solidFill>
              </a:rPr>
              <a:t> è corretta</a:t>
            </a:r>
            <a:r>
              <a:rPr lang="it-IT" sz="1800" i="1" dirty="0">
                <a:solidFill>
                  <a:schemeClr val="tx1"/>
                </a:solidFill>
              </a:rPr>
              <a:t>.</a:t>
            </a:r>
          </a:p>
          <a:p>
            <a:r>
              <a:rPr lang="it-IT" sz="1800" i="1" dirty="0">
                <a:solidFill>
                  <a:schemeClr val="tx1"/>
                </a:solidFill>
              </a:rPr>
              <a:t>I processi di produzione delle aziende vanno nella direzione:</a:t>
            </a:r>
          </a:p>
        </p:txBody>
      </p:sp>
      <p:sp>
        <p:nvSpPr>
          <p:cNvPr id="17" name="Segnaposto testo 7">
            <a:extLst>
              <a:ext uri="{FF2B5EF4-FFF2-40B4-BE49-F238E27FC236}">
                <a16:creationId xmlns:a16="http://schemas.microsoft.com/office/drawing/2014/main" xmlns="" id="{EB98D9BD-BC22-4143-A9ED-B7D32987B10E}"/>
              </a:ext>
            </a:extLst>
          </p:cNvPr>
          <p:cNvSpPr txBox="1">
            <a:spLocks/>
          </p:cNvSpPr>
          <p:nvPr/>
        </p:nvSpPr>
        <p:spPr>
          <a:xfrm>
            <a:off x="1275317" y="3759002"/>
            <a:ext cx="1702783" cy="586546"/>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a:t>Della digitalizzazione</a:t>
            </a:r>
            <a:endParaRPr lang="it-IT" sz="1600" dirty="0"/>
          </a:p>
        </p:txBody>
      </p:sp>
      <p:pic>
        <p:nvPicPr>
          <p:cNvPr id="18" name="Immagine 17">
            <a:extLst>
              <a:ext uri="{FF2B5EF4-FFF2-40B4-BE49-F238E27FC236}">
                <a16:creationId xmlns:a16="http://schemas.microsoft.com/office/drawing/2014/main" xmlns="" id="{08B0BD39-4009-400F-BA34-32995A8CBDD2}"/>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6982084" y="2797274"/>
            <a:ext cx="810936" cy="810936"/>
          </a:xfrm>
          <a:prstGeom prst="rect">
            <a:avLst/>
          </a:prstGeom>
        </p:spPr>
      </p:pic>
      <p:pic>
        <p:nvPicPr>
          <p:cNvPr id="19" name="Immagine 18">
            <a:extLst>
              <a:ext uri="{FF2B5EF4-FFF2-40B4-BE49-F238E27FC236}">
                <a16:creationId xmlns:a16="http://schemas.microsoft.com/office/drawing/2014/main" xmlns="" id="{B286E357-1027-4805-9E07-4A5FE177C372}"/>
              </a:ext>
            </a:extLst>
          </p:cNvPr>
          <p:cNvPicPr>
            <a:picLocks noChangeAspect="1"/>
          </p:cNvPicPr>
          <p:nvPr/>
        </p:nvPicPr>
        <p:blipFill>
          <a:blip r:embed="rId3" cstate="print">
            <a:duotone>
              <a:schemeClr val="accent4">
                <a:shade val="45000"/>
                <a:satMod val="135000"/>
              </a:schemeClr>
              <a:prstClr val="white"/>
            </a:duotone>
            <a:extLst>
              <a:ext uri="{28A0092B-C50C-407E-A947-70E740481C1C}">
                <a14:useLocalDpi xmlns:a14="http://schemas.microsoft.com/office/drawing/2010/main" xmlns="" val="0"/>
              </a:ext>
            </a:extLst>
          </a:blip>
          <a:stretch>
            <a:fillRect/>
          </a:stretch>
        </p:blipFill>
        <p:spPr>
          <a:xfrm>
            <a:off x="9786735" y="2839671"/>
            <a:ext cx="810936" cy="810936"/>
          </a:xfrm>
          <a:prstGeom prst="rect">
            <a:avLst/>
          </a:prstGeom>
        </p:spPr>
      </p:pic>
      <p:pic>
        <p:nvPicPr>
          <p:cNvPr id="21" name="Immagine 20">
            <a:extLst>
              <a:ext uri="{FF2B5EF4-FFF2-40B4-BE49-F238E27FC236}">
                <a16:creationId xmlns:a16="http://schemas.microsoft.com/office/drawing/2014/main" xmlns="" id="{2EEA935A-7BF4-48CA-9E1C-380E3CD4D6B2}"/>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4035650" y="2775154"/>
            <a:ext cx="810936" cy="810936"/>
          </a:xfrm>
          <a:prstGeom prst="rect">
            <a:avLst/>
          </a:prstGeom>
        </p:spPr>
      </p:pic>
      <p:pic>
        <p:nvPicPr>
          <p:cNvPr id="22" name="Immagine 21">
            <a:extLst>
              <a:ext uri="{FF2B5EF4-FFF2-40B4-BE49-F238E27FC236}">
                <a16:creationId xmlns:a16="http://schemas.microsoft.com/office/drawing/2014/main" xmlns="" id="{B34726F8-5FE8-4E15-932E-C2E12B569079}"/>
              </a:ext>
            </a:extLst>
          </p:cNvPr>
          <p:cNvPicPr>
            <a:picLocks noChangeAspect="1"/>
          </p:cNvPicPr>
          <p:nvPr/>
        </p:nvPicPr>
        <p:blipFill>
          <a:blip r:embed="rId3" cstate="print">
            <a:lum bright="70000" contrast="-70000"/>
            <a:extLst>
              <a:ext uri="{28A0092B-C50C-407E-A947-70E740481C1C}">
                <a14:useLocalDpi xmlns:a14="http://schemas.microsoft.com/office/drawing/2010/main" xmlns="" val="0"/>
              </a:ext>
            </a:extLst>
          </a:blip>
          <a:stretch>
            <a:fillRect/>
          </a:stretch>
        </p:blipFill>
        <p:spPr>
          <a:xfrm>
            <a:off x="1594329" y="2822503"/>
            <a:ext cx="810936" cy="810936"/>
          </a:xfrm>
          <a:prstGeom prst="rect">
            <a:avLst/>
          </a:prstGeom>
        </p:spPr>
      </p:pic>
      <p:sp>
        <p:nvSpPr>
          <p:cNvPr id="23" name="Segnaposto testo 7">
            <a:extLst>
              <a:ext uri="{FF2B5EF4-FFF2-40B4-BE49-F238E27FC236}">
                <a16:creationId xmlns:a16="http://schemas.microsoft.com/office/drawing/2014/main" xmlns="" id="{4A67FF13-402A-4E84-A051-62BD0CA448D0}"/>
              </a:ext>
            </a:extLst>
          </p:cNvPr>
          <p:cNvSpPr txBox="1">
            <a:spLocks/>
          </p:cNvSpPr>
          <p:nvPr/>
        </p:nvSpPr>
        <p:spPr>
          <a:xfrm>
            <a:off x="3668110" y="3725492"/>
            <a:ext cx="1702783" cy="59803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a:t>Della sharing economy</a:t>
            </a:r>
            <a:endParaRPr lang="it-IT" sz="1600" dirty="0"/>
          </a:p>
        </p:txBody>
      </p:sp>
      <p:sp>
        <p:nvSpPr>
          <p:cNvPr id="30" name="Rettangolo arrotondato 23">
            <a:extLst>
              <a:ext uri="{FF2B5EF4-FFF2-40B4-BE49-F238E27FC236}">
                <a16:creationId xmlns:a16="http://schemas.microsoft.com/office/drawing/2014/main" xmlns="" id="{61BB96AD-C654-43EF-886F-9E42B0324C47}"/>
              </a:ext>
            </a:extLst>
          </p:cNvPr>
          <p:cNvSpPr/>
          <p:nvPr/>
        </p:nvSpPr>
        <p:spPr>
          <a:xfrm>
            <a:off x="4898399" y="5502946"/>
            <a:ext cx="2083685" cy="365760"/>
          </a:xfrm>
          <a:prstGeom prst="roundRect">
            <a:avLst/>
          </a:prstGeom>
          <a:solidFill>
            <a:srgbClr val="426B6F"/>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2">
              <a:shade val="50000"/>
            </a:schemeClr>
          </a:lnRef>
          <a:fillRef idx="1">
            <a:schemeClr val="accent2"/>
          </a:fillRef>
          <a:effectRef idx="0">
            <a:schemeClr val="accent2"/>
          </a:effectRef>
          <a:fontRef idx="minor">
            <a:schemeClr val="lt1"/>
          </a:fontRef>
        </p:style>
        <p:txBody>
          <a:bodyPr vert="horz" lIns="91440" tIns="45720" rIns="91440" bIns="45720" rtlCol="0">
            <a:normAutofit fontScale="92500" lnSpcReduction="10000"/>
          </a:bodyPr>
          <a:lstStyle/>
          <a:p>
            <a:pPr marL="0" marR="0" lvl="0" indent="0" algn="ctr" defTabSz="914400" rtl="0" eaLnBrk="1" fontAlgn="auto" latinLnBrk="0" hangingPunct="1">
              <a:lnSpc>
                <a:spcPct val="100000"/>
              </a:lnSpc>
              <a:spcBef>
                <a:spcPts val="1000"/>
              </a:spcBef>
              <a:spcAft>
                <a:spcPts val="0"/>
              </a:spcAft>
              <a:buClrTx/>
              <a:buSzTx/>
              <a:buFontTx/>
              <a:buNone/>
              <a:tabLst/>
              <a:defRPr/>
            </a:pPr>
            <a:r>
              <a:rPr kumimoji="0" lang="it-IT" sz="1800" b="1" i="0" u="none" strike="noStrike" kern="1200" cap="none" spc="0" normalizeH="0" baseline="0" noProof="0" dirty="0">
                <a:ln>
                  <a:noFill/>
                </a:ln>
                <a:solidFill>
                  <a:prstClr val="white"/>
                </a:solidFill>
                <a:effectLst/>
                <a:uLnTx/>
                <a:uFillTx/>
                <a:latin typeface="Articulate" panose="02000503040000020004" pitchFamily="2" charset="0"/>
                <a:ea typeface="+mn-ea"/>
                <a:cs typeface="Gisha" panose="020B0502040204020203" pitchFamily="34" charset="-79"/>
              </a:rPr>
              <a:t>Conferma</a:t>
            </a:r>
          </a:p>
        </p:txBody>
      </p:sp>
      <p:sp>
        <p:nvSpPr>
          <p:cNvPr id="15" name="Segnaposto testo 7">
            <a:extLst>
              <a:ext uri="{FF2B5EF4-FFF2-40B4-BE49-F238E27FC236}">
                <a16:creationId xmlns:a16="http://schemas.microsoft.com/office/drawing/2014/main" xmlns="" id="{4A67FF13-402A-4E84-A051-62BD0CA448D0}"/>
              </a:ext>
            </a:extLst>
          </p:cNvPr>
          <p:cNvSpPr txBox="1">
            <a:spLocks/>
          </p:cNvSpPr>
          <p:nvPr/>
        </p:nvSpPr>
        <p:spPr>
          <a:xfrm>
            <a:off x="6343783" y="3759002"/>
            <a:ext cx="2166693" cy="631424"/>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a:t>Di una coscienza ambientale</a:t>
            </a:r>
            <a:endParaRPr lang="it-IT" sz="1600" dirty="0"/>
          </a:p>
        </p:txBody>
      </p:sp>
      <p:sp>
        <p:nvSpPr>
          <p:cNvPr id="25" name="Rettangolo arrotondato 24"/>
          <p:cNvSpPr/>
          <p:nvPr/>
        </p:nvSpPr>
        <p:spPr>
          <a:xfrm>
            <a:off x="-3328826" y="-131065"/>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dirty="0"/>
              <a:t>Funzionamento</a:t>
            </a:r>
          </a:p>
          <a:p>
            <a:r>
              <a:rPr lang="it-IT" sz="1400" dirty="0"/>
              <a:t>Test in </a:t>
            </a:r>
            <a:r>
              <a:rPr lang="it-IT" sz="1400" dirty="0" err="1"/>
              <a:t>svg</a:t>
            </a:r>
            <a:r>
              <a:rPr lang="it-IT" sz="1400" dirty="0"/>
              <a:t>, la risposta corretta è quella verde. Al clic su conferma si scopre il feedback (testo nelle note di questa slide)</a:t>
            </a:r>
            <a:endParaRPr lang="it-IT" sz="1400" b="1" dirty="0"/>
          </a:p>
        </p:txBody>
      </p:sp>
      <p:sp>
        <p:nvSpPr>
          <p:cNvPr id="26" name="Segnaposto testo 7">
            <a:extLst>
              <a:ext uri="{FF2B5EF4-FFF2-40B4-BE49-F238E27FC236}">
                <a16:creationId xmlns:a16="http://schemas.microsoft.com/office/drawing/2014/main" xmlns="" id="{EB98D9BD-BC22-4143-A9ED-B7D32987B10E}"/>
              </a:ext>
            </a:extLst>
          </p:cNvPr>
          <p:cNvSpPr txBox="1">
            <a:spLocks/>
          </p:cNvSpPr>
          <p:nvPr/>
        </p:nvSpPr>
        <p:spPr>
          <a:xfrm>
            <a:off x="9077298" y="3759429"/>
            <a:ext cx="2263364" cy="1280313"/>
          </a:xfrm>
          <a:prstGeom prst="rect">
            <a:avLst/>
          </a:prstGeom>
        </p:spPr>
        <p:txBody>
          <a:bodyPr vert="horz" lIns="91440" tIns="45720" rIns="91440" bIns="45720" rtlCol="0">
            <a:no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1pPr>
            <a:lvl2pPr marL="4572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2pPr>
            <a:lvl3pPr marL="9144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3pPr>
            <a:lvl4pPr marL="13716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4pPr>
            <a:lvl5pPr marL="1828800" indent="0" algn="l" defTabSz="914400" rtl="0" eaLnBrk="1" latinLnBrk="0" hangingPunct="1">
              <a:lnSpc>
                <a:spcPct val="100000"/>
              </a:lnSpc>
              <a:spcBef>
                <a:spcPts val="500"/>
              </a:spcBef>
              <a:buFont typeface="Arial" panose="020B0604020202020204" pitchFamily="34" charset="0"/>
              <a:buNone/>
              <a:defRPr sz="1400" kern="1200">
                <a:solidFill>
                  <a:schemeClr val="tx1"/>
                </a:solidFill>
                <a:latin typeface="Gisha" panose="020B0502040204020203" pitchFamily="34" charset="-79"/>
                <a:ea typeface="+mn-ea"/>
                <a:cs typeface="Gisha" panose="020B0502040204020203" pitchFamily="34" charset="-79"/>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it-IT" sz="1600">
                <a:sym typeface="Wingdings" panose="05000000000000000000" pitchFamily="2" charset="2"/>
              </a:rPr>
              <a:t>Della riduzione dei servizi a favore dei prodotti fisici</a:t>
            </a:r>
          </a:p>
        </p:txBody>
      </p:sp>
    </p:spTree>
    <p:extLst>
      <p:ext uri="{BB962C8B-B14F-4D97-AF65-F5344CB8AC3E}">
        <p14:creationId xmlns:p14="http://schemas.microsoft.com/office/powerpoint/2010/main" xmlns="" val="226075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33" name="Rettangolo 32">
            <a:extLst>
              <a:ext uri="{FF2B5EF4-FFF2-40B4-BE49-F238E27FC236}">
                <a16:creationId xmlns:a16="http://schemas.microsoft.com/office/drawing/2014/main" xmlns="" id="{6A666111-48B8-4545-8DBB-7AF89FD58BEF}"/>
              </a:ext>
            </a:extLst>
          </p:cNvPr>
          <p:cNvSpPr/>
          <p:nvPr/>
        </p:nvSpPr>
        <p:spPr>
          <a:xfrm>
            <a:off x="0" y="1639012"/>
            <a:ext cx="2971800" cy="5242438"/>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xmlns="" val="0"/>
              </a:ext>
            </a:extLst>
          </a:blip>
          <a:stretch>
            <a:fillRect/>
          </a:stretch>
        </p:blipFill>
        <p:spPr bwMode="auto">
          <a:xfrm>
            <a:off x="7835" y="512778"/>
            <a:ext cx="2936887" cy="1956361"/>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 name="Segnaposto testo 3">
            <a:extLst>
              <a:ext uri="{FF2B5EF4-FFF2-40B4-BE49-F238E27FC236}">
                <a16:creationId xmlns:a16="http://schemas.microsoft.com/office/drawing/2014/main" xmlns="" id="{F253B9FE-41A1-47DC-935A-B3FCFB116763}"/>
              </a:ext>
            </a:extLst>
          </p:cNvPr>
          <p:cNvSpPr>
            <a:spLocks noGrp="1"/>
          </p:cNvSpPr>
          <p:nvPr>
            <p:ph type="body" sz="quarter" idx="11"/>
          </p:nvPr>
        </p:nvSpPr>
        <p:spPr>
          <a:xfrm>
            <a:off x="61519" y="-152399"/>
            <a:ext cx="11496675" cy="341313"/>
          </a:xfrm>
        </p:spPr>
        <p:txBody>
          <a:bodyPr>
            <a:noAutofit/>
          </a:bodyPr>
          <a:lstStyle/>
          <a:p>
            <a:r>
              <a:rPr lang="it-IT" sz="3200" dirty="0">
                <a:solidFill>
                  <a:schemeClr val="tx1"/>
                </a:solidFill>
                <a:latin typeface="Microsoft Yi Baiti" panose="03000500000000000000" pitchFamily="66" charset="0"/>
                <a:ea typeface="Microsoft Yi Baiti" panose="03000500000000000000" pitchFamily="66" charset="0"/>
              </a:rPr>
              <a:t>Scenario</a:t>
            </a: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576517" y="19637"/>
            <a:ext cx="503340"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1</a:t>
            </a:r>
            <a:endParaRPr lang="it-IT" sz="1600" dirty="0">
              <a:latin typeface="Microsoft Yi Baiti" panose="03000500000000000000" pitchFamily="66" charset="0"/>
              <a:ea typeface="Microsoft Yi Baiti" panose="03000500000000000000" pitchFamily="66" charset="0"/>
            </a:endParaRPr>
          </a:p>
        </p:txBody>
      </p:sp>
      <p:sp>
        <p:nvSpPr>
          <p:cNvPr id="39" name="Rettangolo 38">
            <a:extLst>
              <a:ext uri="{FF2B5EF4-FFF2-40B4-BE49-F238E27FC236}">
                <a16:creationId xmlns:a16="http://schemas.microsoft.com/office/drawing/2014/main" xmlns="" id="{3D044AC9-C6B6-4F3F-9D7F-A0EEE1C75AD2}"/>
              </a:ext>
            </a:extLst>
          </p:cNvPr>
          <p:cNvSpPr/>
          <p:nvPr/>
        </p:nvSpPr>
        <p:spPr>
          <a:xfrm>
            <a:off x="3086100" y="638349"/>
            <a:ext cx="2971800" cy="6248416"/>
          </a:xfrm>
          <a:prstGeom prst="rect">
            <a:avLst/>
          </a:prstGeom>
          <a:solidFill>
            <a:srgbClr val="B0151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0" name="Rettangolo 39">
            <a:extLst>
              <a:ext uri="{FF2B5EF4-FFF2-40B4-BE49-F238E27FC236}">
                <a16:creationId xmlns:a16="http://schemas.microsoft.com/office/drawing/2014/main" xmlns="" id="{A2DBA2A7-A6BC-4EB2-AA72-CF9832627874}"/>
              </a:ext>
            </a:extLst>
          </p:cNvPr>
          <p:cNvSpPr/>
          <p:nvPr/>
        </p:nvSpPr>
        <p:spPr>
          <a:xfrm>
            <a:off x="6109889" y="1834991"/>
            <a:ext cx="2971800" cy="5046459"/>
          </a:xfrm>
          <a:prstGeom prst="rect">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1" name="Rettangolo 40">
            <a:extLst>
              <a:ext uri="{FF2B5EF4-FFF2-40B4-BE49-F238E27FC236}">
                <a16:creationId xmlns:a16="http://schemas.microsoft.com/office/drawing/2014/main" xmlns="" id="{19737189-C7F0-4B80-860D-548E2EDC43AC}"/>
              </a:ext>
            </a:extLst>
          </p:cNvPr>
          <p:cNvSpPr/>
          <p:nvPr/>
        </p:nvSpPr>
        <p:spPr>
          <a:xfrm>
            <a:off x="9220200" y="1505542"/>
            <a:ext cx="2971800" cy="5352457"/>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68" name="Segnaposto testo 7">
            <a:extLst>
              <a:ext uri="{FF2B5EF4-FFF2-40B4-BE49-F238E27FC236}">
                <a16:creationId xmlns:a16="http://schemas.microsoft.com/office/drawing/2014/main" xmlns="" id="{33C37E95-5F17-4534-AC47-05ECE8B02EF6}"/>
              </a:ext>
            </a:extLst>
          </p:cNvPr>
          <p:cNvSpPr>
            <a:spLocks noGrp="1"/>
          </p:cNvSpPr>
          <p:nvPr>
            <p:ph type="body" sz="quarter" idx="17"/>
          </p:nvPr>
        </p:nvSpPr>
        <p:spPr>
          <a:xfrm>
            <a:off x="224286" y="2694216"/>
            <a:ext cx="2702943" cy="2020004"/>
          </a:xfrm>
        </p:spPr>
        <p:txBody>
          <a:bodyPr>
            <a:normAutofit/>
          </a:bodyPr>
          <a:lstStyle/>
          <a:p>
            <a:r>
              <a:rPr lang="it-IT" sz="1600">
                <a:cs typeface="Arial" charset="0"/>
              </a:rPr>
              <a:t>Perché dovrebbe essere più sicuro investire in settori merceologici differenti?</a:t>
            </a:r>
            <a:endParaRPr lang="it-IT" sz="1600" dirty="0">
              <a:cs typeface="Arial" charset="0"/>
            </a:endParaRPr>
          </a:p>
        </p:txBody>
      </p:sp>
      <p:sp>
        <p:nvSpPr>
          <p:cNvPr id="69" name="Segnaposto testo 7">
            <a:extLst>
              <a:ext uri="{FF2B5EF4-FFF2-40B4-BE49-F238E27FC236}">
                <a16:creationId xmlns:a16="http://schemas.microsoft.com/office/drawing/2014/main" xmlns="" id="{F2CD7C70-B322-476A-A001-2A0AF494982C}"/>
              </a:ext>
            </a:extLst>
          </p:cNvPr>
          <p:cNvSpPr txBox="1">
            <a:spLocks/>
          </p:cNvSpPr>
          <p:nvPr/>
        </p:nvSpPr>
        <p:spPr>
          <a:xfrm>
            <a:off x="3321170" y="2694216"/>
            <a:ext cx="25778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pPr lvl="0">
              <a:defRPr/>
            </a:pPr>
            <a:r>
              <a:rPr lang="it-IT" sz="1600">
                <a:cs typeface="Arial" charset="0"/>
              </a:rPr>
              <a:t>Quali sono i maggiori contesti di cambiamento che definiscono il panorama economico mondiale?</a:t>
            </a:r>
            <a:endParaRPr lang="it-IT" sz="1600" dirty="0"/>
          </a:p>
        </p:txBody>
      </p:sp>
      <p:sp>
        <p:nvSpPr>
          <p:cNvPr id="70" name="Segnaposto testo 7">
            <a:extLst>
              <a:ext uri="{FF2B5EF4-FFF2-40B4-BE49-F238E27FC236}">
                <a16:creationId xmlns:a16="http://schemas.microsoft.com/office/drawing/2014/main" xmlns="" id="{2036D021-4959-410B-9EA9-F240321A8817}"/>
              </a:ext>
            </a:extLst>
          </p:cNvPr>
          <p:cNvSpPr txBox="1">
            <a:spLocks/>
          </p:cNvSpPr>
          <p:nvPr/>
        </p:nvSpPr>
        <p:spPr>
          <a:xfrm>
            <a:off x="6369170"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dirty="0">
                <a:cs typeface="Arial" charset="0"/>
              </a:rPr>
              <a:t>Il trend </a:t>
            </a:r>
            <a:r>
              <a:rPr lang="it-IT" sz="1600" dirty="0" smtClean="0">
                <a:cs typeface="Arial" charset="0"/>
              </a:rPr>
              <a:t>demografico porterà </a:t>
            </a:r>
            <a:r>
              <a:rPr lang="it-IT" sz="1600" dirty="0">
                <a:cs typeface="Arial" charset="0"/>
              </a:rPr>
              <a:t>nuove esigenze e fabbisogni da soddisfare? Quali?</a:t>
            </a:r>
            <a:endParaRPr lang="it-IT" sz="1600" dirty="0"/>
          </a:p>
        </p:txBody>
      </p:sp>
      <p:sp>
        <p:nvSpPr>
          <p:cNvPr id="71" name="Segnaposto testo 7">
            <a:extLst>
              <a:ext uri="{FF2B5EF4-FFF2-40B4-BE49-F238E27FC236}">
                <a16:creationId xmlns:a16="http://schemas.microsoft.com/office/drawing/2014/main" xmlns="" id="{88167B35-4AA4-42ED-B6F5-DBC0F1E2893C}"/>
              </a:ext>
            </a:extLst>
          </p:cNvPr>
          <p:cNvSpPr txBox="1">
            <a:spLocks/>
          </p:cNvSpPr>
          <p:nvPr/>
        </p:nvSpPr>
        <p:spPr>
          <a:xfrm>
            <a:off x="9466053" y="2707156"/>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endParaRPr lang="it-IT" sz="1600" dirty="0"/>
          </a:p>
        </p:txBody>
      </p:sp>
      <p:sp>
        <p:nvSpPr>
          <p:cNvPr id="30" name="Rettangolo arrotondato 29"/>
          <p:cNvSpPr/>
          <p:nvPr/>
        </p:nvSpPr>
        <p:spPr>
          <a:xfrm>
            <a:off x="2355767" y="1892894"/>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31" name="Rettangolo arrotondato 30"/>
          <p:cNvSpPr/>
          <p:nvPr/>
        </p:nvSpPr>
        <p:spPr>
          <a:xfrm>
            <a:off x="-4753546" y="0"/>
            <a:ext cx="4536990"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r>
              <a:rPr lang="it-IT" sz="1400" b="1" dirty="0"/>
              <a:t>Note sviluppo</a:t>
            </a:r>
          </a:p>
          <a:p>
            <a:endParaRPr lang="it-IT" sz="1400" b="1" dirty="0"/>
          </a:p>
          <a:p>
            <a:r>
              <a:rPr lang="it-IT" sz="1400" b="1" dirty="0"/>
              <a:t>Immagini</a:t>
            </a:r>
          </a:p>
          <a:p>
            <a:endParaRPr lang="it-IT" sz="1400" dirty="0"/>
          </a:p>
          <a:p>
            <a:r>
              <a:rPr lang="it-IT" sz="1400" dirty="0"/>
              <a:t> </a:t>
            </a:r>
          </a:p>
          <a:p>
            <a:endParaRPr lang="it-IT" sz="1400" dirty="0"/>
          </a:p>
        </p:txBody>
      </p:sp>
      <p:pic>
        <p:nvPicPr>
          <p:cNvPr id="9222" name="Picture 6"/>
          <p:cNvPicPr>
            <a:picLocks noChangeAspect="1" noChangeArrowheads="1"/>
          </p:cNvPicPr>
          <p:nvPr/>
        </p:nvPicPr>
        <p:blipFill>
          <a:blip r:embed="rId4" cstate="print">
            <a:extLst>
              <a:ext uri="{28A0092B-C50C-407E-A947-70E740481C1C}">
                <a14:useLocalDpi xmlns:a14="http://schemas.microsoft.com/office/drawing/2010/main" xmlns="" val="0"/>
              </a:ext>
            </a:extLst>
          </a:blip>
          <a:stretch>
            <a:fillRect/>
          </a:stretch>
        </p:blipFill>
        <p:spPr bwMode="auto">
          <a:xfrm>
            <a:off x="3108961" y="529064"/>
            <a:ext cx="2923329" cy="1947330"/>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19" name="Rettangolo arrotondato 18"/>
          <p:cNvSpPr/>
          <p:nvPr/>
        </p:nvSpPr>
        <p:spPr>
          <a:xfrm>
            <a:off x="5506790" y="2144102"/>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2</a:t>
            </a:r>
          </a:p>
        </p:txBody>
      </p:sp>
      <p:pic>
        <p:nvPicPr>
          <p:cNvPr id="9224" name="Picture 8"/>
          <p:cNvPicPr>
            <a:picLocks noChangeAspect="1" noChangeArrowheads="1"/>
          </p:cNvPicPr>
          <p:nvPr/>
        </p:nvPicPr>
        <p:blipFill>
          <a:blip r:embed="rId5" cstate="print">
            <a:extLst>
              <a:ext uri="{28A0092B-C50C-407E-A947-70E740481C1C}">
                <a14:useLocalDpi xmlns:a14="http://schemas.microsoft.com/office/drawing/2010/main" xmlns="" val="0"/>
              </a:ext>
            </a:extLst>
          </a:blip>
          <a:stretch>
            <a:fillRect/>
          </a:stretch>
        </p:blipFill>
        <p:spPr bwMode="auto">
          <a:xfrm>
            <a:off x="6166782" y="533898"/>
            <a:ext cx="2914907" cy="1941719"/>
          </a:xfrm>
          <a:prstGeom prst="flowChartDocument">
            <a:avLst/>
          </a:prstGeom>
          <a:noFill/>
          <a:extLst>
            <a:ext uri="{909E8E84-426E-40DD-AFC4-6F175D3DCCD1}">
              <a14:hiddenFill xmlns:a14="http://schemas.microsoft.com/office/drawing/2010/main" xmlns="">
                <a:solidFill>
                  <a:srgbClr val="FFFFFF"/>
                </a:solidFill>
              </a14:hiddenFill>
            </a:ext>
          </a:extLst>
        </p:spPr>
      </p:pic>
      <p:pic>
        <p:nvPicPr>
          <p:cNvPr id="9226" name="Picture 10"/>
          <p:cNvPicPr>
            <a:picLocks noChangeAspect="1" noChangeArrowheads="1"/>
          </p:cNvPicPr>
          <p:nvPr/>
        </p:nvPicPr>
        <p:blipFill>
          <a:blip r:embed="rId6" cstate="print">
            <a:extLst>
              <a:ext uri="{28A0092B-C50C-407E-A947-70E740481C1C}">
                <a14:useLocalDpi xmlns:a14="http://schemas.microsoft.com/office/drawing/2010/main" xmlns="" val="0"/>
              </a:ext>
            </a:extLst>
          </a:blip>
          <a:stretch>
            <a:fillRect/>
          </a:stretch>
        </p:blipFill>
        <p:spPr bwMode="auto">
          <a:xfrm>
            <a:off x="9227273" y="547524"/>
            <a:ext cx="2948363" cy="1964005"/>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17" name="Rettangolo arrotondato 16"/>
          <p:cNvSpPr/>
          <p:nvPr/>
        </p:nvSpPr>
        <p:spPr>
          <a:xfrm>
            <a:off x="11607207" y="2144102"/>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4</a:t>
            </a:r>
          </a:p>
        </p:txBody>
      </p:sp>
      <p:sp>
        <p:nvSpPr>
          <p:cNvPr id="32" name="Rettangolo arrotondato 31"/>
          <p:cNvSpPr/>
          <p:nvPr/>
        </p:nvSpPr>
        <p:spPr>
          <a:xfrm>
            <a:off x="8562131" y="2091731"/>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3</a:t>
            </a:r>
          </a:p>
        </p:txBody>
      </p:sp>
      <p:sp>
        <p:nvSpPr>
          <p:cNvPr id="22" name="Segnaposto testo 7">
            <a:extLst>
              <a:ext uri="{FF2B5EF4-FFF2-40B4-BE49-F238E27FC236}">
                <a16:creationId xmlns:a16="http://schemas.microsoft.com/office/drawing/2014/main" xmlns="" id="{2036D021-4959-410B-9EA9-F240321A8817}"/>
              </a:ext>
            </a:extLst>
          </p:cNvPr>
          <p:cNvSpPr txBox="1">
            <a:spLocks/>
          </p:cNvSpPr>
          <p:nvPr/>
        </p:nvSpPr>
        <p:spPr>
          <a:xfrm>
            <a:off x="9578197" y="2738717"/>
            <a:ext cx="2501660" cy="2020004"/>
          </a:xfrm>
          <a:prstGeom prst="rect">
            <a:avLst/>
          </a:prstGeom>
        </p:spPr>
        <p:txBody>
          <a:bodyPr vert="horz" lIns="91440" tIns="45720" rIns="91440" bIns="45720" rtlCol="0">
            <a:normAutofit/>
          </a:bodyPr>
          <a:lstStyle>
            <a:lvl1pPr marL="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1pPr>
            <a:lvl2pPr marL="4572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2pPr>
            <a:lvl3pPr marL="9144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3pPr>
            <a:lvl4pPr marL="13716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4pPr>
            <a:lvl5pPr marL="1828800" indent="0" algn="l" defTabSz="457200" rtl="0" eaLnBrk="1" latinLnBrk="0" hangingPunct="1">
              <a:lnSpc>
                <a:spcPct val="100000"/>
              </a:lnSpc>
              <a:spcBef>
                <a:spcPts val="1000"/>
              </a:spcBef>
              <a:spcAft>
                <a:spcPts val="0"/>
              </a:spcAft>
              <a:buClr>
                <a:schemeClr val="bg2">
                  <a:lumMod val="40000"/>
                  <a:lumOff val="60000"/>
                </a:schemeClr>
              </a:buClr>
              <a:buSzPct val="80000"/>
              <a:buFont typeface="Wingdings 3" charset="2"/>
              <a:buNone/>
              <a:defRPr sz="1400" b="0" i="0" kern="1200">
                <a:solidFill>
                  <a:schemeClr val="tx1"/>
                </a:solidFill>
                <a:latin typeface="Gisha" panose="020B0502040204020203" pitchFamily="34" charset="-79"/>
                <a:ea typeface="+mj-ea"/>
                <a:cs typeface="Gisha" panose="020B0502040204020203" pitchFamily="34" charset="-79"/>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a:lstStyle>
          <a:p>
            <a:r>
              <a:rPr lang="it-IT" sz="1600">
                <a:cs typeface="Arial" charset="0"/>
              </a:rPr>
              <a:t>Nella diversificazione del portafoglio, ha un peso anche la dimensione dell’azienda nella quale si investe?</a:t>
            </a:r>
            <a:endParaRPr lang="it-IT" sz="1600" dirty="0"/>
          </a:p>
        </p:txBody>
      </p:sp>
      <p:pic>
        <p:nvPicPr>
          <p:cNvPr id="1030" name="Picture 6" descr="C:\Users\aantonello\PROGETTI GIT\0064_18_03\Sviluppo\Sorgenti\corso\HTML5\app\contenuti\0064_18_03_M03UD02\img\1.jpg"/>
          <p:cNvPicPr>
            <a:picLocks noChangeAspect="1" noChangeArrowheads="1"/>
          </p:cNvPicPr>
          <p:nvPr/>
        </p:nvPicPr>
        <p:blipFill>
          <a:blip r:embed="rId7" cstate="print"/>
          <a:srcRect/>
          <a:stretch>
            <a:fillRect/>
          </a:stretch>
        </p:blipFill>
        <p:spPr bwMode="auto">
          <a:xfrm>
            <a:off x="-4785297" y="3378708"/>
            <a:ext cx="1042907" cy="2327148"/>
          </a:xfrm>
          <a:prstGeom prst="rect">
            <a:avLst/>
          </a:prstGeom>
          <a:noFill/>
        </p:spPr>
      </p:pic>
      <p:pic>
        <p:nvPicPr>
          <p:cNvPr id="1031" name="Picture 7" descr="C:\Users\aantonello\PROGETTI GIT\0064_18_03\Sviluppo\Sorgenti\corso\HTML5\app\contenuti\0064_18_03_M03UD02\img\2.jpg"/>
          <p:cNvPicPr>
            <a:picLocks noChangeAspect="1" noChangeArrowheads="1"/>
          </p:cNvPicPr>
          <p:nvPr/>
        </p:nvPicPr>
        <p:blipFill>
          <a:blip r:embed="rId8" cstate="print"/>
          <a:srcRect/>
          <a:stretch>
            <a:fillRect/>
          </a:stretch>
        </p:blipFill>
        <p:spPr bwMode="auto">
          <a:xfrm>
            <a:off x="-3606737" y="3378708"/>
            <a:ext cx="1042907" cy="2327148"/>
          </a:xfrm>
          <a:prstGeom prst="rect">
            <a:avLst/>
          </a:prstGeom>
          <a:noFill/>
        </p:spPr>
      </p:pic>
      <p:pic>
        <p:nvPicPr>
          <p:cNvPr id="1032" name="Picture 8" descr="C:\Users\aantonello\PROGETTI GIT\0064_18_03\Sviluppo\Sorgenti\corso\HTML5\app\contenuti\0064_18_03_M03UD02\img\3.jpg"/>
          <p:cNvPicPr>
            <a:picLocks noChangeAspect="1" noChangeArrowheads="1"/>
          </p:cNvPicPr>
          <p:nvPr/>
        </p:nvPicPr>
        <p:blipFill>
          <a:blip r:embed="rId9" cstate="print"/>
          <a:srcRect/>
          <a:stretch>
            <a:fillRect/>
          </a:stretch>
        </p:blipFill>
        <p:spPr bwMode="auto">
          <a:xfrm>
            <a:off x="-2428177" y="3378708"/>
            <a:ext cx="1042907" cy="2327148"/>
          </a:xfrm>
          <a:prstGeom prst="rect">
            <a:avLst/>
          </a:prstGeom>
          <a:noFill/>
        </p:spPr>
      </p:pic>
      <p:pic>
        <p:nvPicPr>
          <p:cNvPr id="1033" name="Picture 9" descr="C:\Users\aantonello\PROGETTI GIT\0064_18_03\Sviluppo\Sorgenti\corso\HTML5\app\contenuti\0064_18_03_M03UD02\img\4.jpg"/>
          <p:cNvPicPr>
            <a:picLocks noChangeAspect="1" noChangeArrowheads="1"/>
          </p:cNvPicPr>
          <p:nvPr/>
        </p:nvPicPr>
        <p:blipFill>
          <a:blip r:embed="rId10" cstate="print"/>
          <a:srcRect/>
          <a:stretch>
            <a:fillRect/>
          </a:stretch>
        </p:blipFill>
        <p:spPr bwMode="auto">
          <a:xfrm>
            <a:off x="-1249617" y="3378708"/>
            <a:ext cx="1042907" cy="2327148"/>
          </a:xfrm>
          <a:prstGeom prst="rect">
            <a:avLst/>
          </a:prstGeom>
          <a:noFill/>
        </p:spPr>
      </p:pic>
    </p:spTree>
    <p:extLst>
      <p:ext uri="{BB962C8B-B14F-4D97-AF65-F5344CB8AC3E}">
        <p14:creationId xmlns:p14="http://schemas.microsoft.com/office/powerpoint/2010/main" xmlns="" val="345341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Immagine 2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862196" y="2566978"/>
            <a:ext cx="6342301" cy="4224823"/>
          </a:xfrm>
          <a:prstGeom prst="rect">
            <a:avLst/>
          </a:prstGeom>
        </p:spPr>
      </p:pic>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2</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Diversificazione settoriale: nuove frontiere di investimento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defRPr/>
            </a:pPr>
            <a:r>
              <a:rPr lang="it-IT">
                <a:solidFill>
                  <a:prstClr val="black"/>
                </a:solidFill>
              </a:rPr>
              <a:t>https://www.freepik.com/free-photo/planning-risk-and-strategy-in-business-businessman-gambling-placing-wooden-block-on-a-tower_1202142.htm#term=balance economy&amp;page=1&amp;position=7</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p:txBody>
      </p:sp>
      <p:sp>
        <p:nvSpPr>
          <p:cNvPr id="6" name="Documento 5"/>
          <p:cNvSpPr/>
          <p:nvPr/>
        </p:nvSpPr>
        <p:spPr>
          <a:xfrm>
            <a:off x="6332665" y="476250"/>
            <a:ext cx="5871832" cy="2655833"/>
          </a:xfrm>
          <a:prstGeom prst="flowChartDocumen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17" name="CasellaDiTesto 16"/>
          <p:cNvSpPr txBox="1"/>
          <p:nvPr/>
        </p:nvSpPr>
        <p:spPr>
          <a:xfrm>
            <a:off x="9753716" y="659081"/>
            <a:ext cx="1651106" cy="646331"/>
          </a:xfrm>
          <a:prstGeom prst="rect">
            <a:avLst/>
          </a:prstGeom>
          <a:noFill/>
        </p:spPr>
        <p:txBody>
          <a:bodyPr wrap="square" rtlCol="0">
            <a:spAutoFit/>
          </a:bodyPr>
          <a:lstStyle/>
          <a:p>
            <a:pPr lvl="0" algn="ctr"/>
            <a:r>
              <a:rPr lang="it-IT">
                <a:solidFill>
                  <a:srgbClr val="23585E"/>
                </a:solidFill>
              </a:rPr>
              <a:t>Perdite settore B</a:t>
            </a: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69" name="CasellaDiTesto 68">
            <a:extLst>
              <a:ext uri="{FF2B5EF4-FFF2-40B4-BE49-F238E27FC236}">
                <a16:creationId xmlns:a16="http://schemas.microsoft.com/office/drawing/2014/main" xmlns="" id="{5E684653-2257-4BB1-BBED-8ECE2A26D1A7}"/>
              </a:ext>
            </a:extLst>
          </p:cNvPr>
          <p:cNvSpPr txBox="1"/>
          <p:nvPr/>
        </p:nvSpPr>
        <p:spPr>
          <a:xfrm>
            <a:off x="6570535" y="679369"/>
            <a:ext cx="1944071" cy="646331"/>
          </a:xfrm>
          <a:prstGeom prst="rect">
            <a:avLst/>
          </a:prstGeom>
          <a:noFill/>
        </p:spPr>
        <p:txBody>
          <a:bodyPr wrap="square" rtlCol="0">
            <a:spAutoFit/>
          </a:bodyPr>
          <a:lstStyle/>
          <a:p>
            <a:pPr lvl="0" algn="ctr"/>
            <a:r>
              <a:rPr lang="it-IT">
                <a:solidFill>
                  <a:srgbClr val="23585E"/>
                </a:solidFill>
              </a:rPr>
              <a:t>Guadagni settore A</a:t>
            </a:r>
          </a:p>
        </p:txBody>
      </p:sp>
      <p:sp>
        <p:nvSpPr>
          <p:cNvPr id="73" name="Rettangolo arrotondato 44">
            <a:extLst>
              <a:ext uri="{FF2B5EF4-FFF2-40B4-BE49-F238E27FC236}">
                <a16:creationId xmlns:a16="http://schemas.microsoft.com/office/drawing/2014/main" xmlns="" id="{F7821CCC-524E-4CB3-B1B0-E9578ED0641D}"/>
              </a:ext>
            </a:extLst>
          </p:cNvPr>
          <p:cNvSpPr/>
          <p:nvPr/>
        </p:nvSpPr>
        <p:spPr>
          <a:xfrm>
            <a:off x="11072021" y="68809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87" name="Rettangolo arrotondato 44">
            <a:extLst>
              <a:ext uri="{FF2B5EF4-FFF2-40B4-BE49-F238E27FC236}">
                <a16:creationId xmlns:a16="http://schemas.microsoft.com/office/drawing/2014/main" xmlns="" id="{CDE37F97-FCFE-4FA5-BA04-DC3517961029}"/>
              </a:ext>
            </a:extLst>
          </p:cNvPr>
          <p:cNvSpPr/>
          <p:nvPr/>
        </p:nvSpPr>
        <p:spPr>
          <a:xfrm>
            <a:off x="6494530" y="66595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31" name="Documento 30">
            <a:extLst>
              <a:ext uri="{FF2B5EF4-FFF2-40B4-BE49-F238E27FC236}">
                <a16:creationId xmlns:a16="http://schemas.microsoft.com/office/drawing/2014/main" xmlns="" id="{8CB2AC5D-1A0E-4969-B401-FD9D4BD9A89C}"/>
              </a:ext>
            </a:extLst>
          </p:cNvPr>
          <p:cNvSpPr/>
          <p:nvPr/>
        </p:nvSpPr>
        <p:spPr>
          <a:xfrm>
            <a:off x="-13476" y="476250"/>
            <a:ext cx="6359617" cy="3486150"/>
          </a:xfrm>
          <a:prstGeom prst="flowChartDocument">
            <a:avLst/>
          </a:prstGeom>
          <a:solidFill>
            <a:srgbClr val="B0151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2" name="CasellaDiTesto 1"/>
          <p:cNvSpPr txBox="1"/>
          <p:nvPr/>
        </p:nvSpPr>
        <p:spPr>
          <a:xfrm>
            <a:off x="184785" y="628649"/>
            <a:ext cx="5963096" cy="400110"/>
          </a:xfrm>
          <a:prstGeom prst="rect">
            <a:avLst/>
          </a:prstGeom>
          <a:noFill/>
        </p:spPr>
        <p:txBody>
          <a:bodyPr wrap="square" rtlCol="0">
            <a:spAutoFit/>
          </a:bodyPr>
          <a:lstStyle>
            <a:defPPr>
              <a:defRPr lang="en-US"/>
            </a:defPPr>
            <a:lvl1pPr lvl="0">
              <a:defRPr sz="2800" b="1">
                <a:solidFill>
                  <a:schemeClr val="tx1">
                    <a:lumMod val="95000"/>
                  </a:schemeClr>
                </a:solidFill>
                <a:latin typeface="Tempus Sans ITC" panose="04020404030D07020202" pitchFamily="82" charset="0"/>
                <a:cs typeface="Gisha" panose="020B0502040204020203" pitchFamily="34" charset="-79"/>
              </a:defRPr>
            </a:lvl1pPr>
          </a:lstStyle>
          <a:p>
            <a:r>
              <a:rPr lang="it-IT" sz="2000"/>
              <a:t>Diversificazione per settore e per modelli di business </a:t>
            </a:r>
            <a:endParaRPr lang="it-IT" sz="2000" dirty="0"/>
          </a:p>
        </p:txBody>
      </p:sp>
      <p:sp>
        <p:nvSpPr>
          <p:cNvPr id="32" name="CasellaDiTesto 31">
            <a:extLst>
              <a:ext uri="{FF2B5EF4-FFF2-40B4-BE49-F238E27FC236}">
                <a16:creationId xmlns:a16="http://schemas.microsoft.com/office/drawing/2014/main" xmlns="" id="{3074A6F2-EA74-4FB9-8274-89DE5ABCB464}"/>
              </a:ext>
            </a:extLst>
          </p:cNvPr>
          <p:cNvSpPr txBox="1"/>
          <p:nvPr/>
        </p:nvSpPr>
        <p:spPr>
          <a:xfrm>
            <a:off x="1107918" y="1232458"/>
            <a:ext cx="5083920" cy="646331"/>
          </a:xfrm>
          <a:prstGeom prst="rect">
            <a:avLst/>
          </a:prstGeom>
          <a:noFill/>
        </p:spPr>
        <p:txBody>
          <a:bodyPr wrap="square" rtlCol="0">
            <a:spAutoFit/>
          </a:bodyPr>
          <a:lstStyle/>
          <a:p>
            <a:pPr lvl="0"/>
            <a:r>
              <a:rPr lang="it-IT">
                <a:solidFill>
                  <a:prstClr val="white"/>
                </a:solidFill>
              </a:rPr>
              <a:t>Suddivisione del capitale da investire in settori merceologici differenti.</a:t>
            </a:r>
          </a:p>
        </p:txBody>
      </p:sp>
      <p:pic>
        <p:nvPicPr>
          <p:cNvPr id="8" name="Immagine 7">
            <a:extLst>
              <a:ext uri="{FF2B5EF4-FFF2-40B4-BE49-F238E27FC236}">
                <a16:creationId xmlns:a16="http://schemas.microsoft.com/office/drawing/2014/main" xmlns="" id="{32CFEEFD-09F3-4F63-A76D-1EA4D21CAC81}"/>
              </a:ext>
            </a:extLst>
          </p:cNvPr>
          <p:cNvPicPr>
            <a:picLocks noChangeAspect="1"/>
          </p:cNvPicPr>
          <p:nvPr/>
        </p:nvPicPr>
        <p:blipFill>
          <a:blip r:embed="rId4" cstate="print">
            <a:lum bright="70000" contrast="-70000"/>
            <a:extLst>
              <a:ext uri="{28A0092B-C50C-407E-A947-70E740481C1C}">
                <a14:useLocalDpi xmlns:a14="http://schemas.microsoft.com/office/drawing/2010/main" xmlns="" val="0"/>
              </a:ext>
            </a:extLst>
          </a:blip>
          <a:stretch>
            <a:fillRect/>
          </a:stretch>
        </p:blipFill>
        <p:spPr>
          <a:xfrm>
            <a:off x="185245" y="1111678"/>
            <a:ext cx="822030" cy="822030"/>
          </a:xfrm>
          <a:prstGeom prst="rect">
            <a:avLst/>
          </a:prstGeom>
        </p:spPr>
      </p:pic>
      <p:sp>
        <p:nvSpPr>
          <p:cNvPr id="53" name="Rettangolo arrotondato 44">
            <a:extLst>
              <a:ext uri="{FF2B5EF4-FFF2-40B4-BE49-F238E27FC236}">
                <a16:creationId xmlns:a16="http://schemas.microsoft.com/office/drawing/2014/main" xmlns="" id="{E67A169C-3B25-4AC9-BDB5-2211A8E12C23}"/>
              </a:ext>
            </a:extLst>
          </p:cNvPr>
          <p:cNvSpPr/>
          <p:nvPr/>
        </p:nvSpPr>
        <p:spPr>
          <a:xfrm>
            <a:off x="-231567" y="67980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4" name="Rettangolo arrotondato 44">
            <a:extLst>
              <a:ext uri="{FF2B5EF4-FFF2-40B4-BE49-F238E27FC236}">
                <a16:creationId xmlns:a16="http://schemas.microsoft.com/office/drawing/2014/main" xmlns="" id="{C638AD39-2251-4601-B47E-C168E872E870}"/>
              </a:ext>
            </a:extLst>
          </p:cNvPr>
          <p:cNvSpPr/>
          <p:nvPr/>
        </p:nvSpPr>
        <p:spPr>
          <a:xfrm>
            <a:off x="863401" y="105430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37" name="CasellaDiTesto 36">
            <a:extLst>
              <a:ext uri="{FF2B5EF4-FFF2-40B4-BE49-F238E27FC236}">
                <a16:creationId xmlns:a16="http://schemas.microsoft.com/office/drawing/2014/main" xmlns="" id="{549F867D-5DFF-4015-9E5A-A51547E0BB9E}"/>
              </a:ext>
            </a:extLst>
          </p:cNvPr>
          <p:cNvSpPr txBox="1"/>
          <p:nvPr/>
        </p:nvSpPr>
        <p:spPr>
          <a:xfrm>
            <a:off x="1106487" y="2176576"/>
            <a:ext cx="5683519" cy="646331"/>
          </a:xfrm>
          <a:prstGeom prst="rect">
            <a:avLst/>
          </a:prstGeom>
          <a:noFill/>
        </p:spPr>
        <p:txBody>
          <a:bodyPr wrap="square" rtlCol="0">
            <a:spAutoFit/>
          </a:bodyPr>
          <a:lstStyle/>
          <a:p>
            <a:pPr lvl="0"/>
            <a:r>
              <a:rPr lang="it-IT">
                <a:solidFill>
                  <a:prstClr val="white"/>
                </a:solidFill>
              </a:rPr>
              <a:t>È difficile che tutti i settori siano contemporaneamente in crisi!</a:t>
            </a:r>
          </a:p>
        </p:txBody>
      </p:sp>
      <p:sp>
        <p:nvSpPr>
          <p:cNvPr id="4" name="Documento 3">
            <a:extLst>
              <a:ext uri="{FF2B5EF4-FFF2-40B4-BE49-F238E27FC236}">
                <a16:creationId xmlns:a16="http://schemas.microsoft.com/office/drawing/2014/main" xmlns="" id="{433E53B5-03EC-48D7-8A2D-C39F17ACBAE9}"/>
              </a:ext>
            </a:extLst>
          </p:cNvPr>
          <p:cNvSpPr/>
          <p:nvPr/>
        </p:nvSpPr>
        <p:spPr>
          <a:xfrm rot="10800000">
            <a:off x="-13478" y="2795315"/>
            <a:ext cx="6359615" cy="4056092"/>
          </a:xfrm>
          <a:prstGeom prst="flowChartDocumen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aphicFrame>
        <p:nvGraphicFramePr>
          <p:cNvPr id="35" name="Diagramma 34"/>
          <p:cNvGraphicFramePr/>
          <p:nvPr>
            <p:extLst>
              <p:ext uri="{D42A27DB-BD31-4B8C-83A1-F6EECF244321}">
                <p14:modId xmlns:p14="http://schemas.microsoft.com/office/powerpoint/2010/main" xmlns="" val="704813237"/>
              </p:ext>
            </p:extLst>
          </p:nvPr>
        </p:nvGraphicFramePr>
        <p:xfrm>
          <a:off x="542545" y="3719508"/>
          <a:ext cx="5091000" cy="311430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6" name="Rettangolo arrotondato 44">
            <a:extLst>
              <a:ext uri="{FF2B5EF4-FFF2-40B4-BE49-F238E27FC236}">
                <a16:creationId xmlns:a16="http://schemas.microsoft.com/office/drawing/2014/main" xmlns="" id="{B5E668A4-5F19-4FF9-864B-3BED8E8218DF}"/>
              </a:ext>
            </a:extLst>
          </p:cNvPr>
          <p:cNvSpPr/>
          <p:nvPr/>
        </p:nvSpPr>
        <p:spPr>
          <a:xfrm>
            <a:off x="269325" y="382179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38" name="Rettangolo arrotondato 44">
            <a:extLst>
              <a:ext uri="{FF2B5EF4-FFF2-40B4-BE49-F238E27FC236}">
                <a16:creationId xmlns:a16="http://schemas.microsoft.com/office/drawing/2014/main" xmlns="" id="{99424794-71B6-4FC0-B6AB-7396CA401995}"/>
              </a:ext>
            </a:extLst>
          </p:cNvPr>
          <p:cNvSpPr/>
          <p:nvPr/>
        </p:nvSpPr>
        <p:spPr>
          <a:xfrm>
            <a:off x="6606305" y="330152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11" name="Immagine 10">
            <a:extLst>
              <a:ext uri="{FF2B5EF4-FFF2-40B4-BE49-F238E27FC236}">
                <a16:creationId xmlns:a16="http://schemas.microsoft.com/office/drawing/2014/main" xmlns="" id="{7FDECC1A-84A6-4C91-8C7D-585DC5F8978D}"/>
              </a:ext>
            </a:extLst>
          </p:cNvPr>
          <p:cNvPicPr>
            <a:picLocks noChangeAspect="1"/>
          </p:cNvPicPr>
          <p:nvPr/>
        </p:nvPicPr>
        <p:blipFill>
          <a:blip r:embed="rId10" cstate="print">
            <a:lum bright="70000" contrast="-70000"/>
            <a:extLst>
              <a:ext uri="{28A0092B-C50C-407E-A947-70E740481C1C}">
                <a14:useLocalDpi xmlns:a14="http://schemas.microsoft.com/office/drawing/2010/main" xmlns="" val="0"/>
              </a:ext>
            </a:extLst>
          </a:blip>
          <a:stretch>
            <a:fillRect/>
          </a:stretch>
        </p:blipFill>
        <p:spPr>
          <a:xfrm>
            <a:off x="269325" y="2125541"/>
            <a:ext cx="798368" cy="798368"/>
          </a:xfrm>
          <a:prstGeom prst="rect">
            <a:avLst/>
          </a:prstGeom>
        </p:spPr>
      </p:pic>
      <p:sp>
        <p:nvSpPr>
          <p:cNvPr id="55" name="Rettangolo arrotondato 44">
            <a:extLst>
              <a:ext uri="{FF2B5EF4-FFF2-40B4-BE49-F238E27FC236}">
                <a16:creationId xmlns:a16="http://schemas.microsoft.com/office/drawing/2014/main" xmlns="" id="{8D54581D-1C2C-4184-A196-B8DB46FC1B6D}"/>
              </a:ext>
            </a:extLst>
          </p:cNvPr>
          <p:cNvSpPr/>
          <p:nvPr/>
        </p:nvSpPr>
        <p:spPr>
          <a:xfrm>
            <a:off x="82766" y="221287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pic>
        <p:nvPicPr>
          <p:cNvPr id="14" name="Immagine 13">
            <a:extLst>
              <a:ext uri="{FF2B5EF4-FFF2-40B4-BE49-F238E27FC236}">
                <a16:creationId xmlns:a16="http://schemas.microsoft.com/office/drawing/2014/main" xmlns="" id="{5003E16D-497C-4E68-9B23-8BCE736AD617}"/>
              </a:ext>
            </a:extLst>
          </p:cNvPr>
          <p:cNvPicPr>
            <a:picLocks noChangeAspect="1"/>
          </p:cNvPicPr>
          <p:nvPr/>
        </p:nvPicPr>
        <p:blipFill>
          <a:blip r:embed="rId11"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8164729" y="333377"/>
            <a:ext cx="1944071" cy="1944071"/>
          </a:xfrm>
          <a:prstGeom prst="rect">
            <a:avLst/>
          </a:prstGeom>
        </p:spPr>
      </p:pic>
      <p:sp>
        <p:nvSpPr>
          <p:cNvPr id="16" name="Freccia curva 15">
            <a:extLst>
              <a:ext uri="{FF2B5EF4-FFF2-40B4-BE49-F238E27FC236}">
                <a16:creationId xmlns:a16="http://schemas.microsoft.com/office/drawing/2014/main" xmlns="" id="{2DA6E114-530B-4FBF-92FD-198D6B977897}"/>
              </a:ext>
            </a:extLst>
          </p:cNvPr>
          <p:cNvSpPr/>
          <p:nvPr/>
        </p:nvSpPr>
        <p:spPr>
          <a:xfrm flipV="1">
            <a:off x="7472185" y="1329523"/>
            <a:ext cx="4534570" cy="1151043"/>
          </a:xfrm>
          <a:prstGeom prst="bentArrow">
            <a:avLst>
              <a:gd name="adj1" fmla="val 25000"/>
              <a:gd name="adj2" fmla="val 24087"/>
              <a:gd name="adj3" fmla="val 25000"/>
              <a:gd name="adj4" fmla="val 43750"/>
            </a:avLst>
          </a:prstGeom>
          <a:solidFill>
            <a:srgbClr val="C00000">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3" name="CasellaDiTesto 42">
            <a:extLst>
              <a:ext uri="{FF2B5EF4-FFF2-40B4-BE49-F238E27FC236}">
                <a16:creationId xmlns:a16="http://schemas.microsoft.com/office/drawing/2014/main" xmlns="" id="{F04EE4B6-8B59-4F80-808C-39838DD5D114}"/>
              </a:ext>
            </a:extLst>
          </p:cNvPr>
          <p:cNvSpPr txBox="1"/>
          <p:nvPr/>
        </p:nvSpPr>
        <p:spPr>
          <a:xfrm>
            <a:off x="7671880" y="2023929"/>
            <a:ext cx="3447453" cy="307777"/>
          </a:xfrm>
          <a:prstGeom prst="rect">
            <a:avLst/>
          </a:prstGeom>
          <a:noFill/>
        </p:spPr>
        <p:txBody>
          <a:bodyPr wrap="square" rtlCol="0">
            <a:spAutoFit/>
          </a:bodyPr>
          <a:lstStyle/>
          <a:p>
            <a:pPr lvl="0" algn="ctr"/>
            <a:r>
              <a:rPr lang="it-IT" sz="1400" b="1">
                <a:solidFill>
                  <a:schemeClr val="tx1">
                    <a:lumMod val="95000"/>
                  </a:schemeClr>
                </a:solidFill>
              </a:rPr>
              <a:t>ANDAMENTO POSITIVO</a:t>
            </a:r>
          </a:p>
        </p:txBody>
      </p:sp>
      <p:sp>
        <p:nvSpPr>
          <p:cNvPr id="44" name="Rettangolo arrotondato 44">
            <a:extLst>
              <a:ext uri="{FF2B5EF4-FFF2-40B4-BE49-F238E27FC236}">
                <a16:creationId xmlns:a16="http://schemas.microsoft.com/office/drawing/2014/main" xmlns="" id="{80427A3F-3BF4-4C11-8BCD-B39018F5DEE7}"/>
              </a:ext>
            </a:extLst>
          </p:cNvPr>
          <p:cNvSpPr/>
          <p:nvPr/>
        </p:nvSpPr>
        <p:spPr>
          <a:xfrm>
            <a:off x="7495897" y="202629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Tree>
    <p:extLst>
      <p:ext uri="{BB962C8B-B14F-4D97-AF65-F5344CB8AC3E}">
        <p14:creationId xmlns:p14="http://schemas.microsoft.com/office/powerpoint/2010/main" xmlns="" val="18066186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3</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Diversificazione settoriale: nuove frontiere di investimento 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17571" y="0"/>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lang="it-IT" b="1">
                <a:solidFill>
                  <a:prstClr val="black"/>
                </a:solidFill>
                <a:latin typeface="Century Gothic"/>
              </a:rPr>
              <a:t>Immagini</a:t>
            </a:r>
          </a:p>
          <a:p>
            <a:pPr lvl="0">
              <a:defRPr/>
            </a:pPr>
            <a:r>
              <a:rPr lang="it-IT">
                <a:solidFill>
                  <a:prstClr val="black"/>
                </a:solidFill>
                <a:latin typeface="Century Gothic"/>
              </a:rPr>
              <a:t>1. </a:t>
            </a:r>
            <a:r>
              <a:rPr lang="it-IT">
                <a:solidFill>
                  <a:prstClr val="black"/>
                </a:solidFill>
              </a:rPr>
              <a:t>https://pixabay.com/it/mano-mani-vecchio-vecchiaia-ipad-2906458/</a:t>
            </a:r>
          </a:p>
          <a:p>
            <a:pPr lvl="0">
              <a:defRPr/>
            </a:pPr>
            <a:r>
              <a:rPr lang="it-IT">
                <a:solidFill>
                  <a:prstClr val="black"/>
                </a:solidFill>
                <a:latin typeface="Century Gothic"/>
              </a:rPr>
              <a:t>2. </a:t>
            </a:r>
            <a:r>
              <a:rPr lang="it-IT">
                <a:solidFill>
                  <a:prstClr val="black"/>
                </a:solidFill>
              </a:rPr>
              <a:t>https://pixabay.com/it/microscopio-diapositiva-ricerca-275984/</a:t>
            </a:r>
            <a:endParaRPr lang="it-IT">
              <a:solidFill>
                <a:prstClr val="black"/>
              </a:solidFill>
              <a:latin typeface="Century Gothic"/>
            </a:endParaRPr>
          </a:p>
          <a:p>
            <a:pPr lvl="0">
              <a:defRPr/>
            </a:pPr>
            <a:r>
              <a:rPr lang="it-IT">
                <a:solidFill>
                  <a:prstClr val="black"/>
                </a:solidFill>
              </a:rPr>
              <a:t>3. </a:t>
            </a:r>
            <a:r>
              <a:rPr lang="it-IT">
                <a:solidFill>
                  <a:prstClr val="black"/>
                </a:solidFill>
                <a:hlinkClick r:id="rId3"/>
              </a:rPr>
              <a:t>https://www.freepik.com/free-photo/crop-hands-holding-globe_1935156.htm#term=globalization&amp;page=1&amp;position=20</a:t>
            </a:r>
            <a:endParaRPr lang="it-IT">
              <a:solidFill>
                <a:prstClr val="black"/>
              </a:solidFill>
            </a:endParaRPr>
          </a:p>
          <a:p>
            <a:pPr lvl="0">
              <a:defRPr/>
            </a:pPr>
            <a:r>
              <a:rPr kumimoji="0" lang="it-IT" sz="1400" i="0" u="none" strike="noStrike" kern="1200" cap="none" spc="0" normalizeH="0" baseline="0" noProof="0">
                <a:ln>
                  <a:noFill/>
                </a:ln>
                <a:solidFill>
                  <a:prstClr val="black"/>
                </a:solidFill>
                <a:effectLst/>
                <a:uLnTx/>
                <a:uFillTx/>
                <a:latin typeface="Century Gothic"/>
                <a:ea typeface="+mn-ea"/>
                <a:cs typeface="+mn-cs"/>
              </a:rPr>
              <a:t>4. </a:t>
            </a:r>
            <a:r>
              <a:rPr lang="it-IT">
                <a:solidFill>
                  <a:prstClr val="black"/>
                </a:solidFill>
              </a:rPr>
              <a:t>https://pixabay.com/it/parco-eolico-energia-sky-vento-3820819/</a:t>
            </a:r>
            <a:endParaRPr kumimoji="0" lang="it-IT" sz="1400" i="0" u="none" strike="noStrike" kern="1200" cap="none" spc="0" normalizeH="0" baseline="0" noProof="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59" name="Documento 558">
            <a:extLst>
              <a:ext uri="{FF2B5EF4-FFF2-40B4-BE49-F238E27FC236}">
                <a16:creationId xmlns:a16="http://schemas.microsoft.com/office/drawing/2014/main" xmlns="" id="{8EE49FCA-F710-4723-9A98-0A6AECC7B1B7}"/>
              </a:ext>
            </a:extLst>
          </p:cNvPr>
          <p:cNvSpPr/>
          <p:nvPr/>
        </p:nvSpPr>
        <p:spPr>
          <a:xfrm>
            <a:off x="37994" y="484814"/>
            <a:ext cx="12154005" cy="1369866"/>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60" name="CasellaDiTesto 559">
            <a:extLst>
              <a:ext uri="{FF2B5EF4-FFF2-40B4-BE49-F238E27FC236}">
                <a16:creationId xmlns:a16="http://schemas.microsoft.com/office/drawing/2014/main" xmlns="" id="{A4951F63-97F3-4C3F-931C-4B73EA5B7113}"/>
              </a:ext>
            </a:extLst>
          </p:cNvPr>
          <p:cNvSpPr txBox="1"/>
          <p:nvPr/>
        </p:nvSpPr>
        <p:spPr>
          <a:xfrm>
            <a:off x="1029324" y="658854"/>
            <a:ext cx="10381726" cy="369332"/>
          </a:xfrm>
          <a:prstGeom prst="rect">
            <a:avLst/>
          </a:prstGeom>
          <a:noFill/>
        </p:spPr>
        <p:txBody>
          <a:bodyPr wrap="square" rtlCol="0">
            <a:spAutoFit/>
          </a:bodyPr>
          <a:lstStyle/>
          <a:p>
            <a:pPr lvl="0"/>
            <a:r>
              <a:rPr lang="it-IT" b="1">
                <a:solidFill>
                  <a:prstClr val="white"/>
                </a:solidFill>
              </a:rPr>
              <a:t>PARADIGMI DEL NUOVO CONTESTO ECONOMICO</a:t>
            </a: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543151" y="70080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543151" y="11035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72" name="Rettangolo arrotondato 44">
            <a:extLst>
              <a:ext uri="{FF2B5EF4-FFF2-40B4-BE49-F238E27FC236}">
                <a16:creationId xmlns:a16="http://schemas.microsoft.com/office/drawing/2014/main" xmlns="" id="{3D16F2F7-8AA2-4E61-9264-F09B0F0EAC63}"/>
              </a:ext>
            </a:extLst>
          </p:cNvPr>
          <p:cNvSpPr/>
          <p:nvPr/>
        </p:nvSpPr>
        <p:spPr>
          <a:xfrm>
            <a:off x="241435" y="291408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134" name="Rettangolo arrotondato 44">
            <a:extLst>
              <a:ext uri="{FF2B5EF4-FFF2-40B4-BE49-F238E27FC236}">
                <a16:creationId xmlns:a16="http://schemas.microsoft.com/office/drawing/2014/main" xmlns="" id="{A511F2AF-D6E0-442D-AA89-E9ED4B863602}"/>
              </a:ext>
            </a:extLst>
          </p:cNvPr>
          <p:cNvSpPr/>
          <p:nvPr/>
        </p:nvSpPr>
        <p:spPr>
          <a:xfrm>
            <a:off x="3173536" y="285606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16" name="CasellaDiTesto 15">
            <a:extLst>
              <a:ext uri="{FF2B5EF4-FFF2-40B4-BE49-F238E27FC236}">
                <a16:creationId xmlns:a16="http://schemas.microsoft.com/office/drawing/2014/main" xmlns="" id="{25FA8512-FE6E-4E2C-82D5-D4107DD99831}"/>
              </a:ext>
            </a:extLst>
          </p:cNvPr>
          <p:cNvSpPr txBox="1"/>
          <p:nvPr/>
        </p:nvSpPr>
        <p:spPr>
          <a:xfrm>
            <a:off x="1029324" y="1044183"/>
            <a:ext cx="10381726" cy="369332"/>
          </a:xfrm>
          <a:prstGeom prst="rect">
            <a:avLst/>
          </a:prstGeom>
          <a:noFill/>
        </p:spPr>
        <p:txBody>
          <a:bodyPr wrap="square" rtlCol="0">
            <a:spAutoFit/>
          </a:bodyPr>
          <a:lstStyle/>
          <a:p>
            <a:pPr lvl="0"/>
            <a:r>
              <a:rPr lang="it-IT">
                <a:solidFill>
                  <a:prstClr val="white"/>
                </a:solidFill>
              </a:rPr>
              <a:t>Trend interconnessi che disegneranno un nuovo panorama.</a:t>
            </a:r>
          </a:p>
        </p:txBody>
      </p:sp>
      <p:sp>
        <p:nvSpPr>
          <p:cNvPr id="2" name="Goccia 1">
            <a:extLst>
              <a:ext uri="{FF2B5EF4-FFF2-40B4-BE49-F238E27FC236}">
                <a16:creationId xmlns:a16="http://schemas.microsoft.com/office/drawing/2014/main" xmlns="" id="{255CAD3E-817B-4544-BA8E-8C5F4A7292D6}"/>
              </a:ext>
            </a:extLst>
          </p:cNvPr>
          <p:cNvSpPr/>
          <p:nvPr/>
        </p:nvSpPr>
        <p:spPr>
          <a:xfrm>
            <a:off x="155575" y="3654911"/>
            <a:ext cx="2543504" cy="2297944"/>
          </a:xfrm>
          <a:prstGeom prst="teardrop">
            <a:avLst/>
          </a:prstGeom>
          <a:blipFill>
            <a:blip r:embed="rId4" cstate="print"/>
            <a:stretch>
              <a:fillRect/>
            </a:stretch>
          </a:blip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8" name="Goccia 17">
            <a:extLst>
              <a:ext uri="{FF2B5EF4-FFF2-40B4-BE49-F238E27FC236}">
                <a16:creationId xmlns:a16="http://schemas.microsoft.com/office/drawing/2014/main" xmlns="" id="{8E9DDB98-9075-4E8A-A675-A72274F54E08}"/>
              </a:ext>
            </a:extLst>
          </p:cNvPr>
          <p:cNvSpPr/>
          <p:nvPr/>
        </p:nvSpPr>
        <p:spPr>
          <a:xfrm>
            <a:off x="3094740" y="3654911"/>
            <a:ext cx="2543504" cy="2297944"/>
          </a:xfrm>
          <a:prstGeom prst="teardrop">
            <a:avLst/>
          </a:prstGeom>
          <a:blipFill>
            <a:blip r:embed="rId5" cstate="print"/>
            <a:stretch>
              <a:fillRect/>
            </a:stretch>
          </a:blip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1" name="Goccia 20">
            <a:extLst>
              <a:ext uri="{FF2B5EF4-FFF2-40B4-BE49-F238E27FC236}">
                <a16:creationId xmlns:a16="http://schemas.microsoft.com/office/drawing/2014/main" xmlns="" id="{19DDD81C-42A6-40C1-93B8-9A1C21A2963B}"/>
              </a:ext>
            </a:extLst>
          </p:cNvPr>
          <p:cNvSpPr/>
          <p:nvPr/>
        </p:nvSpPr>
        <p:spPr>
          <a:xfrm>
            <a:off x="5923758" y="3654911"/>
            <a:ext cx="2543504" cy="2297944"/>
          </a:xfrm>
          <a:prstGeom prst="teardrop">
            <a:avLst/>
          </a:prstGeom>
          <a:blipFill>
            <a:blip r:embed="rId6" cstate="print"/>
            <a:stretch>
              <a:fillRect/>
            </a:stretch>
          </a:blip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3" name="Goccia 22">
            <a:extLst>
              <a:ext uri="{FF2B5EF4-FFF2-40B4-BE49-F238E27FC236}">
                <a16:creationId xmlns:a16="http://schemas.microsoft.com/office/drawing/2014/main" xmlns="" id="{9BFFDE60-108D-4406-A8D1-EAED290D03D6}"/>
              </a:ext>
            </a:extLst>
          </p:cNvPr>
          <p:cNvSpPr/>
          <p:nvPr/>
        </p:nvSpPr>
        <p:spPr>
          <a:xfrm>
            <a:off x="8752776" y="3654911"/>
            <a:ext cx="2543504" cy="2297944"/>
          </a:xfrm>
          <a:prstGeom prst="teardrop">
            <a:avLst/>
          </a:prstGeom>
          <a:blipFill>
            <a:blip r:embed="rId7" cstate="print"/>
            <a:stretch>
              <a:fillRect/>
            </a:stretch>
          </a:blipFill>
          <a:ln w="38100">
            <a:solidFill>
              <a:schemeClr val="tx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4" name="CasellaDiTesto 23">
            <a:extLst>
              <a:ext uri="{FF2B5EF4-FFF2-40B4-BE49-F238E27FC236}">
                <a16:creationId xmlns:a16="http://schemas.microsoft.com/office/drawing/2014/main" xmlns="" id="{3E55A5A3-C6A1-4C21-99AA-45B6EBDE619E}"/>
              </a:ext>
            </a:extLst>
          </p:cNvPr>
          <p:cNvSpPr txBox="1"/>
          <p:nvPr/>
        </p:nvSpPr>
        <p:spPr>
          <a:xfrm>
            <a:off x="61519" y="2624261"/>
            <a:ext cx="3121376" cy="646331"/>
          </a:xfrm>
          <a:prstGeom prst="rect">
            <a:avLst/>
          </a:prstGeom>
          <a:noFill/>
        </p:spPr>
        <p:txBody>
          <a:bodyPr wrap="square" rtlCol="0">
            <a:spAutoFit/>
          </a:bodyPr>
          <a:lstStyle/>
          <a:p>
            <a:pPr lvl="0" algn="ctr"/>
            <a:r>
              <a:rPr lang="it-IT" b="1">
                <a:solidFill>
                  <a:prstClr val="white"/>
                </a:solidFill>
              </a:rPr>
              <a:t>CAMBIAMENTI DEMOGRAFICI</a:t>
            </a:r>
          </a:p>
        </p:txBody>
      </p:sp>
      <p:sp>
        <p:nvSpPr>
          <p:cNvPr id="25" name="CasellaDiTesto 24">
            <a:extLst>
              <a:ext uri="{FF2B5EF4-FFF2-40B4-BE49-F238E27FC236}">
                <a16:creationId xmlns:a16="http://schemas.microsoft.com/office/drawing/2014/main" xmlns="" id="{3B42CC6E-E22B-4919-B9AF-FC72F73BD3BA}"/>
              </a:ext>
            </a:extLst>
          </p:cNvPr>
          <p:cNvSpPr txBox="1"/>
          <p:nvPr/>
        </p:nvSpPr>
        <p:spPr>
          <a:xfrm>
            <a:off x="5887731" y="2691645"/>
            <a:ext cx="3121376" cy="369332"/>
          </a:xfrm>
          <a:prstGeom prst="rect">
            <a:avLst/>
          </a:prstGeom>
          <a:noFill/>
        </p:spPr>
        <p:txBody>
          <a:bodyPr wrap="square" rtlCol="0">
            <a:spAutoFit/>
          </a:bodyPr>
          <a:lstStyle/>
          <a:p>
            <a:pPr lvl="0" algn="ctr"/>
            <a:r>
              <a:rPr lang="it-IT" b="1">
                <a:solidFill>
                  <a:prstClr val="white"/>
                </a:solidFill>
              </a:rPr>
              <a:t>GLOBALIZZAZIONE</a:t>
            </a:r>
          </a:p>
        </p:txBody>
      </p:sp>
      <p:sp>
        <p:nvSpPr>
          <p:cNvPr id="26" name="CasellaDiTesto 25">
            <a:extLst>
              <a:ext uri="{FF2B5EF4-FFF2-40B4-BE49-F238E27FC236}">
                <a16:creationId xmlns:a16="http://schemas.microsoft.com/office/drawing/2014/main" xmlns="" id="{EF12E64F-400C-4CE4-B454-F97016E2A095}"/>
              </a:ext>
            </a:extLst>
          </p:cNvPr>
          <p:cNvSpPr txBox="1"/>
          <p:nvPr/>
        </p:nvSpPr>
        <p:spPr>
          <a:xfrm>
            <a:off x="2993620" y="2624260"/>
            <a:ext cx="3121376" cy="646331"/>
          </a:xfrm>
          <a:prstGeom prst="rect">
            <a:avLst/>
          </a:prstGeom>
          <a:noFill/>
        </p:spPr>
        <p:txBody>
          <a:bodyPr wrap="square" rtlCol="0">
            <a:spAutoFit/>
          </a:bodyPr>
          <a:lstStyle/>
          <a:p>
            <a:pPr lvl="0" algn="ctr"/>
            <a:r>
              <a:rPr lang="it-IT" b="1">
                <a:solidFill>
                  <a:prstClr val="white"/>
                </a:solidFill>
              </a:rPr>
              <a:t>INNOVAZIONI TECNOLOGICHE</a:t>
            </a:r>
          </a:p>
        </p:txBody>
      </p:sp>
      <p:sp>
        <p:nvSpPr>
          <p:cNvPr id="28" name="CasellaDiTesto 27">
            <a:extLst>
              <a:ext uri="{FF2B5EF4-FFF2-40B4-BE49-F238E27FC236}">
                <a16:creationId xmlns:a16="http://schemas.microsoft.com/office/drawing/2014/main" xmlns="" id="{2FA3B7FC-B299-4ACC-BA24-2F0A6FF60F08}"/>
              </a:ext>
            </a:extLst>
          </p:cNvPr>
          <p:cNvSpPr txBox="1"/>
          <p:nvPr/>
        </p:nvSpPr>
        <p:spPr>
          <a:xfrm>
            <a:off x="9080727" y="2711613"/>
            <a:ext cx="2658274" cy="646331"/>
          </a:xfrm>
          <a:prstGeom prst="rect">
            <a:avLst/>
          </a:prstGeom>
          <a:noFill/>
        </p:spPr>
        <p:txBody>
          <a:bodyPr wrap="square" rtlCol="0">
            <a:spAutoFit/>
          </a:bodyPr>
          <a:lstStyle/>
          <a:p>
            <a:pPr lvl="0" algn="ctr"/>
            <a:r>
              <a:rPr lang="it-IT" b="1">
                <a:solidFill>
                  <a:prstClr val="white"/>
                </a:solidFill>
              </a:rPr>
              <a:t>CAMBIAMENTI CLIMATICI</a:t>
            </a:r>
          </a:p>
        </p:txBody>
      </p:sp>
      <p:sp>
        <p:nvSpPr>
          <p:cNvPr id="29" name="Rettangolo arrotondato 44">
            <a:extLst>
              <a:ext uri="{FF2B5EF4-FFF2-40B4-BE49-F238E27FC236}">
                <a16:creationId xmlns:a16="http://schemas.microsoft.com/office/drawing/2014/main" xmlns="" id="{C259DA3F-EDA1-4979-B7C4-7AB1782F7C50}"/>
              </a:ext>
            </a:extLst>
          </p:cNvPr>
          <p:cNvSpPr/>
          <p:nvPr/>
        </p:nvSpPr>
        <p:spPr>
          <a:xfrm>
            <a:off x="6376271" y="306248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30" name="Rettangolo arrotondato 44">
            <a:extLst>
              <a:ext uri="{FF2B5EF4-FFF2-40B4-BE49-F238E27FC236}">
                <a16:creationId xmlns:a16="http://schemas.microsoft.com/office/drawing/2014/main" xmlns="" id="{BB52A7D6-D449-43CC-AEE1-D40823557EED}"/>
              </a:ext>
            </a:extLst>
          </p:cNvPr>
          <p:cNvSpPr/>
          <p:nvPr/>
        </p:nvSpPr>
        <p:spPr>
          <a:xfrm>
            <a:off x="9660754" y="328839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Tree>
    <p:extLst>
      <p:ext uri="{BB962C8B-B14F-4D97-AF65-F5344CB8AC3E}">
        <p14:creationId xmlns:p14="http://schemas.microsoft.com/office/powerpoint/2010/main" xmlns="" val="34736511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7" name="Documento 586">
            <a:extLst>
              <a:ext uri="{FF2B5EF4-FFF2-40B4-BE49-F238E27FC236}">
                <a16:creationId xmlns:a16="http://schemas.microsoft.com/office/drawing/2014/main" xmlns="" id="{854E2C48-A408-4FAB-BA15-1032D73882CD}"/>
              </a:ext>
            </a:extLst>
          </p:cNvPr>
          <p:cNvSpPr>
            <a:spLocks/>
          </p:cNvSpPr>
          <p:nvPr/>
        </p:nvSpPr>
        <p:spPr>
          <a:xfrm rot="10800000">
            <a:off x="6282028" y="2709002"/>
            <a:ext cx="5942724" cy="4121992"/>
          </a:xfrm>
          <a:prstGeom prst="flowChartDocumen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586" name="Documento 585">
            <a:extLst>
              <a:ext uri="{FF2B5EF4-FFF2-40B4-BE49-F238E27FC236}">
                <a16:creationId xmlns:a16="http://schemas.microsoft.com/office/drawing/2014/main" xmlns="" id="{7C7800FF-784B-4752-87B2-4D116E86F94E}"/>
              </a:ext>
            </a:extLst>
          </p:cNvPr>
          <p:cNvSpPr/>
          <p:nvPr/>
        </p:nvSpPr>
        <p:spPr>
          <a:xfrm>
            <a:off x="6282029" y="465557"/>
            <a:ext cx="5942725" cy="3307082"/>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4</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 cambiamenti demografici 1/3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17571" y="0"/>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21997" y="65596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2955750" y="171886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89" name="Rettangolo arrotondato 44">
            <a:extLst>
              <a:ext uri="{FF2B5EF4-FFF2-40B4-BE49-F238E27FC236}">
                <a16:creationId xmlns:a16="http://schemas.microsoft.com/office/drawing/2014/main" xmlns="" id="{575D669A-2CD0-45C4-9019-83B7631F2C69}"/>
              </a:ext>
            </a:extLst>
          </p:cNvPr>
          <p:cNvSpPr/>
          <p:nvPr/>
        </p:nvSpPr>
        <p:spPr>
          <a:xfrm>
            <a:off x="2641942" y="37170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pic>
        <p:nvPicPr>
          <p:cNvPr id="39" name="Picture 5">
            <a:extLst>
              <a:ext uri="{FF2B5EF4-FFF2-40B4-BE49-F238E27FC236}">
                <a16:creationId xmlns:a16="http://schemas.microsoft.com/office/drawing/2014/main" xmlns="" id="{956B4874-A0C2-4CCE-86B6-3286BBEF93BD}"/>
              </a:ext>
            </a:extLst>
          </p:cNvPr>
          <p:cNvPicPr>
            <a:picLocks noChangeAspect="1"/>
          </p:cNvPicPr>
          <p:nvPr/>
        </p:nvPicPr>
        <p:blipFill rotWithShape="1">
          <a:blip r:embed="rId3"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p:blipFill>
        <p:spPr bwMode="auto">
          <a:xfrm>
            <a:off x="7649813" y="960362"/>
            <a:ext cx="3461952" cy="183337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2" name="Picture 2">
            <a:extLst>
              <a:ext uri="{FF2B5EF4-FFF2-40B4-BE49-F238E27FC236}">
                <a16:creationId xmlns:a16="http://schemas.microsoft.com/office/drawing/2014/main" xmlns="" id="{49B8737F-3602-46D1-BE34-BA07612F2259}"/>
              </a:ext>
            </a:extLst>
          </p:cNvPr>
          <p:cNvPicPr>
            <a:picLocks noChangeAspect="1" noChangeArrowheads="1"/>
          </p:cNvPicPr>
          <p:nvPr/>
        </p:nvPicPr>
        <p:blipFill>
          <a:blip r:embed="rId4" cstate="print">
            <a:duotone>
              <a:schemeClr val="accent2">
                <a:shade val="45000"/>
                <a:satMod val="135000"/>
              </a:schemeClr>
              <a:prstClr val="white"/>
            </a:duotone>
            <a:extLst>
              <a:ext uri="{28A0092B-C50C-407E-A947-70E740481C1C}">
                <a14:useLocalDpi xmlns:a14="http://schemas.microsoft.com/office/drawing/2010/main" xmlns="" val="0"/>
              </a:ext>
            </a:extLst>
          </a:blip>
          <a:srcRect/>
          <a:stretch>
            <a:fillRect/>
          </a:stretch>
        </p:blipFill>
        <p:spPr bwMode="auto">
          <a:xfrm>
            <a:off x="7791029" y="4147907"/>
            <a:ext cx="3151173" cy="2683088"/>
          </a:xfrm>
          <a:prstGeom prst="rect">
            <a:avLst/>
          </a:prstGeom>
          <a:noFill/>
          <a:extLst>
            <a:ext uri="{909E8E84-426E-40DD-AFC4-6F175D3DCCD1}">
              <a14:hiddenFill xmlns:a14="http://schemas.microsoft.com/office/drawing/2010/main" xmlns="">
                <a:solidFill>
                  <a:srgbClr val="FFFFFF"/>
                </a:solidFill>
              </a14:hiddenFill>
            </a:ext>
          </a:extLst>
        </p:spPr>
      </p:pic>
      <p:sp>
        <p:nvSpPr>
          <p:cNvPr id="43" name="Rectangle 514">
            <a:extLst>
              <a:ext uri="{FF2B5EF4-FFF2-40B4-BE49-F238E27FC236}">
                <a16:creationId xmlns:a16="http://schemas.microsoft.com/office/drawing/2014/main" xmlns="" id="{3293E6A3-C084-442C-B909-3F38A5B52E8C}"/>
              </a:ext>
            </a:extLst>
          </p:cNvPr>
          <p:cNvSpPr>
            <a:spLocks noChangeArrowheads="1"/>
          </p:cNvSpPr>
          <p:nvPr/>
        </p:nvSpPr>
        <p:spPr bwMode="auto">
          <a:xfrm>
            <a:off x="8431009" y="610584"/>
            <a:ext cx="1899559"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it-IT" altLang="it-IT" sz="1400" b="1">
                <a:solidFill>
                  <a:schemeClr val="tx1">
                    <a:lumMod val="95000"/>
                  </a:schemeClr>
                </a:solidFill>
              </a:rPr>
              <a:t>Età della popolazione</a:t>
            </a:r>
            <a:endParaRPr lang="it-IT" altLang="it-IT">
              <a:solidFill>
                <a:schemeClr val="tx1">
                  <a:lumMod val="95000"/>
                </a:schemeClr>
              </a:solidFill>
            </a:endParaRPr>
          </a:p>
        </p:txBody>
      </p:sp>
      <p:sp>
        <p:nvSpPr>
          <p:cNvPr id="44" name="Rectangle 514">
            <a:extLst>
              <a:ext uri="{FF2B5EF4-FFF2-40B4-BE49-F238E27FC236}">
                <a16:creationId xmlns:a16="http://schemas.microsoft.com/office/drawing/2014/main" xmlns="" id="{E0CE31B6-24BE-44DC-A1BE-1593639AA948}"/>
              </a:ext>
            </a:extLst>
          </p:cNvPr>
          <p:cNvSpPr>
            <a:spLocks noChangeArrowheads="1"/>
          </p:cNvSpPr>
          <p:nvPr/>
        </p:nvSpPr>
        <p:spPr bwMode="auto">
          <a:xfrm>
            <a:off x="8245166" y="3799251"/>
            <a:ext cx="2356414"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it-IT" altLang="it-IT" sz="1400" b="1">
                <a:solidFill>
                  <a:srgbClr val="23585E"/>
                </a:solidFill>
              </a:rPr>
              <a:t>Crescita della popolazione</a:t>
            </a:r>
            <a:endParaRPr lang="it-IT" altLang="it-IT">
              <a:solidFill>
                <a:srgbClr val="23585E"/>
              </a:solidFill>
            </a:endParaRPr>
          </a:p>
        </p:txBody>
      </p:sp>
      <p:pic>
        <p:nvPicPr>
          <p:cNvPr id="2" name="Immagine 1">
            <a:extLst>
              <a:ext uri="{FF2B5EF4-FFF2-40B4-BE49-F238E27FC236}">
                <a16:creationId xmlns:a16="http://schemas.microsoft.com/office/drawing/2014/main" xmlns="" id="{74B3EAD6-C36A-4FF9-BA2A-EF05A82E9B04}"/>
              </a:ext>
            </a:extLst>
          </p:cNvPr>
          <p:cNvPicPr>
            <a:picLocks noChangeAspect="1"/>
          </p:cNvPicPr>
          <p:nvPr/>
        </p:nvPicPr>
        <p:blipFill>
          <a:blip r:embed="rId5" cstate="print"/>
          <a:stretch>
            <a:fillRect/>
          </a:stretch>
        </p:blipFill>
        <p:spPr>
          <a:xfrm>
            <a:off x="265084" y="1188468"/>
            <a:ext cx="2572709" cy="164469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4" name="Immagine 3">
            <a:extLst>
              <a:ext uri="{FF2B5EF4-FFF2-40B4-BE49-F238E27FC236}">
                <a16:creationId xmlns:a16="http://schemas.microsoft.com/office/drawing/2014/main" xmlns="" id="{984B5532-97C2-46F4-BFD3-6B371F872BBE}"/>
              </a:ext>
            </a:extLst>
          </p:cNvPr>
          <p:cNvPicPr>
            <a:picLocks noChangeAspect="1"/>
          </p:cNvPicPr>
          <p:nvPr/>
        </p:nvPicPr>
        <p:blipFill>
          <a:blip r:embed="rId6" cstate="print"/>
          <a:stretch>
            <a:fillRect/>
          </a:stretch>
        </p:blipFill>
        <p:spPr>
          <a:xfrm>
            <a:off x="3248810" y="3087362"/>
            <a:ext cx="2676525" cy="16287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Immagine 4">
            <a:extLst>
              <a:ext uri="{FF2B5EF4-FFF2-40B4-BE49-F238E27FC236}">
                <a16:creationId xmlns:a16="http://schemas.microsoft.com/office/drawing/2014/main" xmlns="" id="{507567FD-F7C8-4860-B031-7B0472C25C00}"/>
              </a:ext>
            </a:extLst>
          </p:cNvPr>
          <p:cNvPicPr>
            <a:picLocks noChangeAspect="1"/>
          </p:cNvPicPr>
          <p:nvPr/>
        </p:nvPicPr>
        <p:blipFill>
          <a:blip r:embed="rId7" cstate="print"/>
          <a:stretch>
            <a:fillRect/>
          </a:stretch>
        </p:blipFill>
        <p:spPr>
          <a:xfrm>
            <a:off x="279371" y="4789354"/>
            <a:ext cx="2647950" cy="178117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51" name="CasellaDiTesto 50">
            <a:extLst>
              <a:ext uri="{FF2B5EF4-FFF2-40B4-BE49-F238E27FC236}">
                <a16:creationId xmlns:a16="http://schemas.microsoft.com/office/drawing/2014/main" xmlns="" id="{ADB9663A-9C8C-4010-85B3-849692B9CD42}"/>
              </a:ext>
            </a:extLst>
          </p:cNvPr>
          <p:cNvSpPr txBox="1"/>
          <p:nvPr/>
        </p:nvSpPr>
        <p:spPr>
          <a:xfrm>
            <a:off x="2852015" y="1536313"/>
            <a:ext cx="3121376" cy="646331"/>
          </a:xfrm>
          <a:prstGeom prst="rect">
            <a:avLst/>
          </a:prstGeom>
          <a:noFill/>
        </p:spPr>
        <p:txBody>
          <a:bodyPr wrap="square" rtlCol="0">
            <a:spAutoFit/>
          </a:bodyPr>
          <a:lstStyle/>
          <a:p>
            <a:pPr lvl="0" algn="ctr"/>
            <a:r>
              <a:rPr lang="it-IT" b="1">
                <a:solidFill>
                  <a:prstClr val="white"/>
                </a:solidFill>
              </a:rPr>
              <a:t>INCREMENTO DEMOGRAFICO</a:t>
            </a:r>
          </a:p>
        </p:txBody>
      </p:sp>
      <p:sp>
        <p:nvSpPr>
          <p:cNvPr id="52" name="CasellaDiTesto 51">
            <a:extLst>
              <a:ext uri="{FF2B5EF4-FFF2-40B4-BE49-F238E27FC236}">
                <a16:creationId xmlns:a16="http://schemas.microsoft.com/office/drawing/2014/main" xmlns="" id="{793B3136-7956-4BCE-9CD9-960877D3CA19}"/>
              </a:ext>
            </a:extLst>
          </p:cNvPr>
          <p:cNvSpPr txBox="1"/>
          <p:nvPr/>
        </p:nvSpPr>
        <p:spPr>
          <a:xfrm>
            <a:off x="42658" y="3717083"/>
            <a:ext cx="3121376" cy="369332"/>
          </a:xfrm>
          <a:prstGeom prst="rect">
            <a:avLst/>
          </a:prstGeom>
          <a:noFill/>
        </p:spPr>
        <p:txBody>
          <a:bodyPr wrap="square" rtlCol="0">
            <a:spAutoFit/>
          </a:bodyPr>
          <a:lstStyle/>
          <a:p>
            <a:pPr lvl="0" algn="ctr"/>
            <a:r>
              <a:rPr lang="it-IT" b="1">
                <a:solidFill>
                  <a:prstClr val="white"/>
                </a:solidFill>
              </a:rPr>
              <a:t>INVECCHIAMENTO</a:t>
            </a:r>
          </a:p>
        </p:txBody>
      </p:sp>
      <p:sp>
        <p:nvSpPr>
          <p:cNvPr id="53" name="CasellaDiTesto 52">
            <a:extLst>
              <a:ext uri="{FF2B5EF4-FFF2-40B4-BE49-F238E27FC236}">
                <a16:creationId xmlns:a16="http://schemas.microsoft.com/office/drawing/2014/main" xmlns="" id="{0D057757-899B-43D5-877A-A893C604DA1E}"/>
              </a:ext>
            </a:extLst>
          </p:cNvPr>
          <p:cNvSpPr txBox="1"/>
          <p:nvPr/>
        </p:nvSpPr>
        <p:spPr>
          <a:xfrm>
            <a:off x="3248810" y="5356775"/>
            <a:ext cx="2647950" cy="646331"/>
          </a:xfrm>
          <a:prstGeom prst="rect">
            <a:avLst/>
          </a:prstGeom>
          <a:noFill/>
        </p:spPr>
        <p:txBody>
          <a:bodyPr wrap="square" rtlCol="0">
            <a:spAutoFit/>
          </a:bodyPr>
          <a:lstStyle/>
          <a:p>
            <a:pPr lvl="0" algn="ctr"/>
            <a:r>
              <a:rPr lang="it-IT" b="1">
                <a:solidFill>
                  <a:prstClr val="white"/>
                </a:solidFill>
              </a:rPr>
              <a:t>CRESCITA DELLE CLASSI MEDIE</a:t>
            </a:r>
          </a:p>
        </p:txBody>
      </p:sp>
      <p:sp>
        <p:nvSpPr>
          <p:cNvPr id="54" name="CasellaDiTesto 53">
            <a:extLst>
              <a:ext uri="{FF2B5EF4-FFF2-40B4-BE49-F238E27FC236}">
                <a16:creationId xmlns:a16="http://schemas.microsoft.com/office/drawing/2014/main" xmlns="" id="{04B069DB-3FCC-4380-A1B5-FF2722B7C2B2}"/>
              </a:ext>
            </a:extLst>
          </p:cNvPr>
          <p:cNvSpPr txBox="1"/>
          <p:nvPr/>
        </p:nvSpPr>
        <p:spPr>
          <a:xfrm>
            <a:off x="460375" y="596514"/>
            <a:ext cx="5963096" cy="400110"/>
          </a:xfrm>
          <a:prstGeom prst="rect">
            <a:avLst/>
          </a:prstGeom>
          <a:noFill/>
        </p:spPr>
        <p:txBody>
          <a:bodyPr wrap="square" rtlCol="0">
            <a:spAutoFit/>
          </a:bodyPr>
          <a:lstStyle>
            <a:defPPr>
              <a:defRPr lang="en-US"/>
            </a:defPPr>
            <a:lvl1pPr lvl="0">
              <a:defRPr sz="2800" b="1">
                <a:solidFill>
                  <a:schemeClr val="tx1">
                    <a:lumMod val="95000"/>
                  </a:schemeClr>
                </a:solidFill>
                <a:latin typeface="Tempus Sans ITC" panose="04020404030D07020202" pitchFamily="82" charset="0"/>
                <a:cs typeface="Gisha" panose="020B0502040204020203" pitchFamily="34" charset="-79"/>
              </a:defRPr>
            </a:lvl1pPr>
          </a:lstStyle>
          <a:p>
            <a:r>
              <a:rPr lang="it-IT" sz="2000"/>
              <a:t>Aspetti del cambiamento demografico</a:t>
            </a:r>
            <a:endParaRPr lang="it-IT" sz="2000" dirty="0"/>
          </a:p>
        </p:txBody>
      </p:sp>
      <p:sp>
        <p:nvSpPr>
          <p:cNvPr id="56" name="Rettangolo arrotondato 44">
            <a:extLst>
              <a:ext uri="{FF2B5EF4-FFF2-40B4-BE49-F238E27FC236}">
                <a16:creationId xmlns:a16="http://schemas.microsoft.com/office/drawing/2014/main" xmlns="" id="{44DE774D-CB0C-4C54-BB09-64ECAEF09D3A}"/>
              </a:ext>
            </a:extLst>
          </p:cNvPr>
          <p:cNvSpPr/>
          <p:nvPr/>
        </p:nvSpPr>
        <p:spPr>
          <a:xfrm>
            <a:off x="3040927" y="553274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7" name="Rettangolo arrotondato 44">
            <a:extLst>
              <a:ext uri="{FF2B5EF4-FFF2-40B4-BE49-F238E27FC236}">
                <a16:creationId xmlns:a16="http://schemas.microsoft.com/office/drawing/2014/main" xmlns="" id="{BD993FBD-42E5-421E-B4B4-40BD58A13E0A}"/>
              </a:ext>
            </a:extLst>
          </p:cNvPr>
          <p:cNvSpPr/>
          <p:nvPr/>
        </p:nvSpPr>
        <p:spPr>
          <a:xfrm>
            <a:off x="7304856" y="61885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8" name="Rettangolo arrotondato 44">
            <a:extLst>
              <a:ext uri="{FF2B5EF4-FFF2-40B4-BE49-F238E27FC236}">
                <a16:creationId xmlns:a16="http://schemas.microsoft.com/office/drawing/2014/main" xmlns="" id="{B50BEACD-FF00-4562-9B7F-C0074F679D67}"/>
              </a:ext>
            </a:extLst>
          </p:cNvPr>
          <p:cNvSpPr/>
          <p:nvPr/>
        </p:nvSpPr>
        <p:spPr>
          <a:xfrm>
            <a:off x="6948163" y="39240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6" name="Ovale 5">
            <a:extLst>
              <a:ext uri="{FF2B5EF4-FFF2-40B4-BE49-F238E27FC236}">
                <a16:creationId xmlns:a16="http://schemas.microsoft.com/office/drawing/2014/main" xmlns="" id="{FD508852-096D-45E9-AE4F-DBA16DD6DBB9}"/>
              </a:ext>
            </a:extLst>
          </p:cNvPr>
          <p:cNvSpPr/>
          <p:nvPr/>
        </p:nvSpPr>
        <p:spPr>
          <a:xfrm>
            <a:off x="7987862" y="6003106"/>
            <a:ext cx="3311033" cy="67096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9" name="Rettangolo arrotondato 44">
            <a:extLst>
              <a:ext uri="{FF2B5EF4-FFF2-40B4-BE49-F238E27FC236}">
                <a16:creationId xmlns:a16="http://schemas.microsoft.com/office/drawing/2014/main" xmlns="" id="{882AEBBE-FF07-490C-9200-A30C838A1DDB}"/>
              </a:ext>
            </a:extLst>
          </p:cNvPr>
          <p:cNvSpPr/>
          <p:nvPr/>
        </p:nvSpPr>
        <p:spPr>
          <a:xfrm>
            <a:off x="11009555" y="625183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a:t>
            </a:r>
            <a:endParaRPr lang="it-IT" dirty="0"/>
          </a:p>
        </p:txBody>
      </p:sp>
    </p:spTree>
    <p:extLst>
      <p:ext uri="{BB962C8B-B14F-4D97-AF65-F5344CB8AC3E}">
        <p14:creationId xmlns:p14="http://schemas.microsoft.com/office/powerpoint/2010/main" xmlns="" val="13263853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5</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 cambiamenti demografici 2/3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17571" y="0"/>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p:txBody>
      </p:sp>
      <p:sp>
        <p:nvSpPr>
          <p:cNvPr id="19" name="AutoShape 8" descr="Immagine correlata"/>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sp>
        <p:nvSpPr>
          <p:cNvPr id="22" name="AutoShape 10" descr="Immagine correlata"/>
          <p:cNvSpPr>
            <a:spLocks noChangeAspect="1" noChangeArrowheads="1"/>
          </p:cNvSpPr>
          <p:nvPr/>
        </p:nvSpPr>
        <p:spPr bwMode="auto">
          <a:xfrm>
            <a:off x="6619358" y="6771391"/>
            <a:ext cx="45719" cy="45719"/>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a:ln>
                <a:noFill/>
              </a:ln>
              <a:solidFill>
                <a:prstClr val="white"/>
              </a:solidFill>
              <a:effectLst/>
              <a:uLnTx/>
              <a:uFillTx/>
              <a:latin typeface="Century Gothic"/>
              <a:ea typeface="+mn-ea"/>
              <a:cs typeface="+mn-cs"/>
            </a:endParaRPr>
          </a:p>
        </p:txBody>
      </p:sp>
      <p:pic>
        <p:nvPicPr>
          <p:cNvPr id="30" name="Picture 2">
            <a:extLst>
              <a:ext uri="{FF2B5EF4-FFF2-40B4-BE49-F238E27FC236}">
                <a16:creationId xmlns:a16="http://schemas.microsoft.com/office/drawing/2014/main" xmlns="" id="{1A5E6C7D-0B5B-448D-897B-3CCFB57D4966}"/>
              </a:ext>
            </a:extLst>
          </p:cNvPr>
          <p:cNvPicPr>
            <a:picLocks noChangeAspect="1" noChangeArrowheads="1"/>
          </p:cNvPicPr>
          <p:nvPr/>
        </p:nvPicPr>
        <p:blipFill>
          <a:blip r:embed="rId3" cstate="print">
            <a:extLst>
              <a:ext uri="{BEBA8EAE-BF5A-486C-A8C5-ECC9F3942E4B}">
                <a14:imgProps xmlns:a14="http://schemas.microsoft.com/office/drawing/2010/main" xmlns="">
                  <a14:imgLayer r:embed="rId4">
                    <a14:imgEffect>
                      <a14:sharpenSoften amount="25000"/>
                    </a14:imgEffect>
                  </a14:imgLayer>
                </a14:imgProps>
              </a:ext>
              <a:ext uri="{28A0092B-C50C-407E-A947-70E740481C1C}">
                <a14:useLocalDpi xmlns:a14="http://schemas.microsoft.com/office/drawing/2010/main" xmlns="" val="0"/>
              </a:ext>
            </a:extLst>
          </a:blip>
          <a:srcRect/>
          <a:stretch>
            <a:fillRect/>
          </a:stretch>
        </p:blipFill>
        <p:spPr bwMode="auto">
          <a:xfrm>
            <a:off x="5916822" y="476250"/>
            <a:ext cx="6284912" cy="430164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87" name="Documento 586">
            <a:extLst>
              <a:ext uri="{FF2B5EF4-FFF2-40B4-BE49-F238E27FC236}">
                <a16:creationId xmlns:a16="http://schemas.microsoft.com/office/drawing/2014/main" xmlns="" id="{854E2C48-A408-4FAB-BA15-1032D73882CD}"/>
              </a:ext>
            </a:extLst>
          </p:cNvPr>
          <p:cNvSpPr>
            <a:spLocks/>
          </p:cNvSpPr>
          <p:nvPr/>
        </p:nvSpPr>
        <p:spPr>
          <a:xfrm rot="10800000">
            <a:off x="5916822" y="4267200"/>
            <a:ext cx="6284912" cy="2590800"/>
          </a:xfrm>
          <a:prstGeom prst="flowChartDocumen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pic>
        <p:nvPicPr>
          <p:cNvPr id="31" name="Picture 2">
            <a:extLst>
              <a:ext uri="{FF2B5EF4-FFF2-40B4-BE49-F238E27FC236}">
                <a16:creationId xmlns:a16="http://schemas.microsoft.com/office/drawing/2014/main" xmlns="" id="{49EDED67-6D60-4944-A091-547B5F82E467}"/>
              </a:ext>
            </a:extLst>
          </p:cNvPr>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57739" b="8186"/>
          <a:stretch/>
        </p:blipFill>
        <p:spPr bwMode="auto">
          <a:xfrm>
            <a:off x="5916822" y="5254141"/>
            <a:ext cx="6284912" cy="151724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3" name="Rettangolo 32">
            <a:extLst>
              <a:ext uri="{FF2B5EF4-FFF2-40B4-BE49-F238E27FC236}">
                <a16:creationId xmlns:a16="http://schemas.microsoft.com/office/drawing/2014/main" xmlns="" id="{2BD2DA4D-66CF-4B7F-B075-9E8600FD99C8}"/>
              </a:ext>
            </a:extLst>
          </p:cNvPr>
          <p:cNvSpPr>
            <a:spLocks/>
          </p:cNvSpPr>
          <p:nvPr/>
        </p:nvSpPr>
        <p:spPr>
          <a:xfrm rot="10800000">
            <a:off x="31324" y="3617324"/>
            <a:ext cx="5861044" cy="3229735"/>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pic>
        <p:nvPicPr>
          <p:cNvPr id="32" name="Picture 2">
            <a:extLst>
              <a:ext uri="{FF2B5EF4-FFF2-40B4-BE49-F238E27FC236}">
                <a16:creationId xmlns:a16="http://schemas.microsoft.com/office/drawing/2014/main" xmlns="" id="{36EECBAE-7B8A-42FB-8053-2F7DF2255359}"/>
              </a:ext>
            </a:extLst>
          </p:cNvPr>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l="39930" t="11878" r="8953" b="51111"/>
          <a:stretch/>
        </p:blipFill>
        <p:spPr bwMode="auto">
          <a:xfrm>
            <a:off x="1826323" y="5002561"/>
            <a:ext cx="3631651" cy="18503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586" name="Documento 585">
            <a:extLst>
              <a:ext uri="{FF2B5EF4-FFF2-40B4-BE49-F238E27FC236}">
                <a16:creationId xmlns:a16="http://schemas.microsoft.com/office/drawing/2014/main" xmlns="" id="{7C7800FF-784B-4752-87B2-4D116E86F94E}"/>
              </a:ext>
            </a:extLst>
          </p:cNvPr>
          <p:cNvSpPr/>
          <p:nvPr/>
        </p:nvSpPr>
        <p:spPr>
          <a:xfrm flipH="1">
            <a:off x="27888" y="499434"/>
            <a:ext cx="5874989" cy="4490453"/>
          </a:xfrm>
          <a:prstGeom prst="flowChartDocumen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it-IT" sz="1800" b="0" i="0" u="none" strike="noStrike" kern="1200" cap="none" spc="0" normalizeH="0" baseline="0" noProof="0" dirty="0">
              <a:ln>
                <a:noFill/>
              </a:ln>
              <a:solidFill>
                <a:srgbClr val="EBEBEB">
                  <a:lumMod val="75000"/>
                </a:srgbClr>
              </a:solidFill>
              <a:effectLst/>
              <a:uLnTx/>
              <a:uFillTx/>
              <a:latin typeface="Century Gothic"/>
              <a:ea typeface="+mn-ea"/>
              <a:cs typeface="+mn-cs"/>
            </a:endParaRPr>
          </a:p>
        </p:txBody>
      </p:sp>
      <p:sp>
        <p:nvSpPr>
          <p:cNvPr id="35" name="Rectangle 514">
            <a:extLst>
              <a:ext uri="{FF2B5EF4-FFF2-40B4-BE49-F238E27FC236}">
                <a16:creationId xmlns:a16="http://schemas.microsoft.com/office/drawing/2014/main" xmlns="" id="{CEE3CEB7-AC0C-4604-A7BD-649DD34500DF}"/>
              </a:ext>
            </a:extLst>
          </p:cNvPr>
          <p:cNvSpPr>
            <a:spLocks noChangeArrowheads="1"/>
          </p:cNvSpPr>
          <p:nvPr/>
        </p:nvSpPr>
        <p:spPr bwMode="auto">
          <a:xfrm>
            <a:off x="6200793" y="4803565"/>
            <a:ext cx="6096000" cy="492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lIns="0" tIns="0" rIns="0" bIns="0">
            <a:spAutoFit/>
          </a:bodyPr>
          <a:lstStyle/>
          <a:p>
            <a:r>
              <a:rPr lang="it-IT" altLang="it-IT" sz="1600" b="1">
                <a:solidFill>
                  <a:srgbClr val="23585E"/>
                </a:solidFill>
              </a:rPr>
              <a:t>SPESA CRESCENTE SU PRODOTTI DI AZIENDE SOCIALMENTE RESPONSABILI</a:t>
            </a:r>
            <a:endParaRPr lang="it-IT" altLang="it-IT" sz="1600">
              <a:solidFill>
                <a:srgbClr val="23585E"/>
              </a:solidFill>
            </a:endParaRPr>
          </a:p>
        </p:txBody>
      </p:sp>
      <p:sp>
        <p:nvSpPr>
          <p:cNvPr id="3" name="Goccia 2">
            <a:extLst>
              <a:ext uri="{FF2B5EF4-FFF2-40B4-BE49-F238E27FC236}">
                <a16:creationId xmlns:a16="http://schemas.microsoft.com/office/drawing/2014/main" xmlns="" id="{15686C8D-ADD9-496D-B1ED-416D153B925B}"/>
              </a:ext>
            </a:extLst>
          </p:cNvPr>
          <p:cNvSpPr/>
          <p:nvPr/>
        </p:nvSpPr>
        <p:spPr>
          <a:xfrm>
            <a:off x="78552" y="5049786"/>
            <a:ext cx="1518347" cy="1097280"/>
          </a:xfrm>
          <a:prstGeom prst="teardrop">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4" name="Rectangle 514">
            <a:extLst>
              <a:ext uri="{FF2B5EF4-FFF2-40B4-BE49-F238E27FC236}">
                <a16:creationId xmlns:a16="http://schemas.microsoft.com/office/drawing/2014/main" xmlns="" id="{70C3ECE8-72CE-4790-ABB2-EA9665EEF35C}"/>
              </a:ext>
            </a:extLst>
          </p:cNvPr>
          <p:cNvSpPr>
            <a:spLocks noChangeArrowheads="1"/>
          </p:cNvSpPr>
          <p:nvPr/>
        </p:nvSpPr>
        <p:spPr bwMode="auto">
          <a:xfrm>
            <a:off x="257858" y="5449119"/>
            <a:ext cx="1203856" cy="24622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p>
            <a:r>
              <a:rPr lang="it-IT" altLang="it-IT" sz="1600" b="1"/>
              <a:t>I MILLENIALS</a:t>
            </a:r>
            <a:endParaRPr lang="it-IT" altLang="it-IT" sz="1600"/>
          </a:p>
        </p:txBody>
      </p:sp>
      <p:pic>
        <p:nvPicPr>
          <p:cNvPr id="8" name="Immagine 7">
            <a:extLst>
              <a:ext uri="{FF2B5EF4-FFF2-40B4-BE49-F238E27FC236}">
                <a16:creationId xmlns:a16="http://schemas.microsoft.com/office/drawing/2014/main" xmlns="" id="{AF545068-FB13-43A9-BD9C-B70A9586411F}"/>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383982" y="627235"/>
            <a:ext cx="867097" cy="867097"/>
          </a:xfrm>
          <a:prstGeom prst="rect">
            <a:avLst/>
          </a:prstGeom>
        </p:spPr>
      </p:pic>
      <p:pic>
        <p:nvPicPr>
          <p:cNvPr id="11" name="Immagine 10">
            <a:extLst>
              <a:ext uri="{FF2B5EF4-FFF2-40B4-BE49-F238E27FC236}">
                <a16:creationId xmlns:a16="http://schemas.microsoft.com/office/drawing/2014/main" xmlns="" id="{5899DE8E-F45E-4B02-9352-8823BAE11F0E}"/>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424107" y="1781029"/>
            <a:ext cx="867097" cy="867097"/>
          </a:xfrm>
          <a:prstGeom prst="rect">
            <a:avLst/>
          </a:prstGeom>
        </p:spPr>
      </p:pic>
      <p:pic>
        <p:nvPicPr>
          <p:cNvPr id="13" name="Immagine 12">
            <a:extLst>
              <a:ext uri="{FF2B5EF4-FFF2-40B4-BE49-F238E27FC236}">
                <a16:creationId xmlns:a16="http://schemas.microsoft.com/office/drawing/2014/main" xmlns="" id="{FBB24952-D40F-49DE-B8AA-275065024E23}"/>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360757" y="2934823"/>
            <a:ext cx="953936" cy="953936"/>
          </a:xfrm>
          <a:prstGeom prst="rect">
            <a:avLst/>
          </a:prstGeom>
        </p:spPr>
      </p:pic>
      <p:sp>
        <p:nvSpPr>
          <p:cNvPr id="45" name="CasellaDiTesto 44">
            <a:extLst>
              <a:ext uri="{FF2B5EF4-FFF2-40B4-BE49-F238E27FC236}">
                <a16:creationId xmlns:a16="http://schemas.microsoft.com/office/drawing/2014/main" xmlns="" id="{60845BCB-8372-4D22-9DE7-7D518DCD0DB0}"/>
              </a:ext>
            </a:extLst>
          </p:cNvPr>
          <p:cNvSpPr txBox="1"/>
          <p:nvPr/>
        </p:nvSpPr>
        <p:spPr>
          <a:xfrm>
            <a:off x="1401154" y="789954"/>
            <a:ext cx="4529611" cy="646331"/>
          </a:xfrm>
          <a:prstGeom prst="rect">
            <a:avLst/>
          </a:prstGeom>
          <a:noFill/>
        </p:spPr>
        <p:txBody>
          <a:bodyPr wrap="square" rtlCol="0">
            <a:spAutoFit/>
          </a:bodyPr>
          <a:lstStyle/>
          <a:p>
            <a:pPr lvl="0"/>
            <a:r>
              <a:rPr lang="it-IT">
                <a:solidFill>
                  <a:prstClr val="white"/>
                </a:solidFill>
              </a:rPr>
              <a:t>135 milioni di persone sono sfuggite alla povertà. </a:t>
            </a:r>
          </a:p>
        </p:txBody>
      </p:sp>
      <p:sp>
        <p:nvSpPr>
          <p:cNvPr id="46" name="CasellaDiTesto 45">
            <a:extLst>
              <a:ext uri="{FF2B5EF4-FFF2-40B4-BE49-F238E27FC236}">
                <a16:creationId xmlns:a16="http://schemas.microsoft.com/office/drawing/2014/main" xmlns="" id="{FC8AD135-77F1-4607-A626-244E36067D04}"/>
              </a:ext>
            </a:extLst>
          </p:cNvPr>
          <p:cNvSpPr txBox="1"/>
          <p:nvPr/>
        </p:nvSpPr>
        <p:spPr>
          <a:xfrm>
            <a:off x="1401154" y="1912534"/>
            <a:ext cx="4529611" cy="646331"/>
          </a:xfrm>
          <a:prstGeom prst="rect">
            <a:avLst/>
          </a:prstGeom>
          <a:noFill/>
        </p:spPr>
        <p:txBody>
          <a:bodyPr wrap="square" rtlCol="0">
            <a:spAutoFit/>
          </a:bodyPr>
          <a:lstStyle/>
          <a:p>
            <a:pPr lvl="0"/>
            <a:r>
              <a:rPr lang="it-IT">
                <a:solidFill>
                  <a:prstClr val="white"/>
                </a:solidFill>
              </a:rPr>
              <a:t>La classe media globale aumenterà più del doppio nei prossimi 10 anni.</a:t>
            </a:r>
          </a:p>
        </p:txBody>
      </p:sp>
      <p:sp>
        <p:nvSpPr>
          <p:cNvPr id="47" name="CasellaDiTesto 46">
            <a:extLst>
              <a:ext uri="{FF2B5EF4-FFF2-40B4-BE49-F238E27FC236}">
                <a16:creationId xmlns:a16="http://schemas.microsoft.com/office/drawing/2014/main" xmlns="" id="{E6091E5D-5A06-459C-9010-AC1EFD3F2456}"/>
              </a:ext>
            </a:extLst>
          </p:cNvPr>
          <p:cNvSpPr txBox="1"/>
          <p:nvPr/>
        </p:nvSpPr>
        <p:spPr>
          <a:xfrm>
            <a:off x="1434257" y="2915074"/>
            <a:ext cx="4529611" cy="923330"/>
          </a:xfrm>
          <a:prstGeom prst="rect">
            <a:avLst/>
          </a:prstGeom>
          <a:noFill/>
        </p:spPr>
        <p:txBody>
          <a:bodyPr wrap="square" rtlCol="0">
            <a:spAutoFit/>
          </a:bodyPr>
          <a:lstStyle/>
          <a:p>
            <a:pPr lvl="0"/>
            <a:r>
              <a:rPr lang="it-IT">
                <a:solidFill>
                  <a:prstClr val="white"/>
                </a:solidFill>
              </a:rPr>
              <a:t>Il 93% della classe media mondiale sarà composto da persone provenienti da paesi emergenti.</a:t>
            </a:r>
          </a:p>
        </p:txBody>
      </p:sp>
      <p:sp>
        <p:nvSpPr>
          <p:cNvPr id="50" name="Rettangolo arrotondato 44">
            <a:extLst>
              <a:ext uri="{FF2B5EF4-FFF2-40B4-BE49-F238E27FC236}">
                <a16:creationId xmlns:a16="http://schemas.microsoft.com/office/drawing/2014/main" xmlns="" id="{D51DA3A8-71E3-4CBD-BDA7-9818379B1426}"/>
              </a:ext>
            </a:extLst>
          </p:cNvPr>
          <p:cNvSpPr/>
          <p:nvPr/>
        </p:nvSpPr>
        <p:spPr>
          <a:xfrm>
            <a:off x="78552" y="93161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49" name="Rettangolo arrotondato 44">
            <a:extLst>
              <a:ext uri="{FF2B5EF4-FFF2-40B4-BE49-F238E27FC236}">
                <a16:creationId xmlns:a16="http://schemas.microsoft.com/office/drawing/2014/main" xmlns="" id="{E700F948-CD3C-4519-9D2C-F6D46AB7A8F3}"/>
              </a:ext>
            </a:extLst>
          </p:cNvPr>
          <p:cNvSpPr/>
          <p:nvPr/>
        </p:nvSpPr>
        <p:spPr>
          <a:xfrm>
            <a:off x="46646" y="199325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89" name="Rettangolo arrotondato 44">
            <a:extLst>
              <a:ext uri="{FF2B5EF4-FFF2-40B4-BE49-F238E27FC236}">
                <a16:creationId xmlns:a16="http://schemas.microsoft.com/office/drawing/2014/main" xmlns="" id="{575D669A-2CD0-45C4-9019-83B7631F2C69}"/>
              </a:ext>
            </a:extLst>
          </p:cNvPr>
          <p:cNvSpPr/>
          <p:nvPr/>
        </p:nvSpPr>
        <p:spPr>
          <a:xfrm>
            <a:off x="23677" y="313057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56" name="Rettangolo arrotondato 44">
            <a:extLst>
              <a:ext uri="{FF2B5EF4-FFF2-40B4-BE49-F238E27FC236}">
                <a16:creationId xmlns:a16="http://schemas.microsoft.com/office/drawing/2014/main" xmlns="" id="{44DE774D-CB0C-4C54-BB09-64ECAEF09D3A}"/>
              </a:ext>
            </a:extLst>
          </p:cNvPr>
          <p:cNvSpPr/>
          <p:nvPr/>
        </p:nvSpPr>
        <p:spPr>
          <a:xfrm>
            <a:off x="6695479" y="190612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57" name="Rettangolo arrotondato 44">
            <a:extLst>
              <a:ext uri="{FF2B5EF4-FFF2-40B4-BE49-F238E27FC236}">
                <a16:creationId xmlns:a16="http://schemas.microsoft.com/office/drawing/2014/main" xmlns="" id="{BD993FBD-42E5-421E-B4B4-40BD58A13E0A}"/>
              </a:ext>
            </a:extLst>
          </p:cNvPr>
          <p:cNvSpPr/>
          <p:nvPr/>
        </p:nvSpPr>
        <p:spPr>
          <a:xfrm>
            <a:off x="1158067" y="46372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5" name="Rettangolo arrotondato 44">
            <a:extLst>
              <a:ext uri="{FF2B5EF4-FFF2-40B4-BE49-F238E27FC236}">
                <a16:creationId xmlns:a16="http://schemas.microsoft.com/office/drawing/2014/main" xmlns="" id="{9474D5D8-6EF6-4853-A21C-6D178D2B5EB4}"/>
              </a:ext>
            </a:extLst>
          </p:cNvPr>
          <p:cNvSpPr/>
          <p:nvPr/>
        </p:nvSpPr>
        <p:spPr>
          <a:xfrm>
            <a:off x="6209306" y="5321681"/>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Tree>
    <p:extLst>
      <p:ext uri="{BB962C8B-B14F-4D97-AF65-F5344CB8AC3E}">
        <p14:creationId xmlns:p14="http://schemas.microsoft.com/office/powerpoint/2010/main" xmlns="" val="29885132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3526" y="3010096"/>
            <a:ext cx="5991423" cy="3847904"/>
          </a:xfrm>
          <a:prstGeom prst="rect">
            <a:avLst/>
          </a:prstGeom>
        </p:spPr>
      </p:pic>
      <p:sp>
        <p:nvSpPr>
          <p:cNvPr id="12" name="Documento 11"/>
          <p:cNvSpPr/>
          <p:nvPr/>
        </p:nvSpPr>
        <p:spPr>
          <a:xfrm>
            <a:off x="-13525" y="338554"/>
            <a:ext cx="5991424" cy="4394262"/>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6</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I cambiamenti demografici 3/3</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r>
              <a:rPr lang="it-IT">
                <a:solidFill>
                  <a:prstClr val="black"/>
                </a:solidFill>
                <a:hlinkClick r:id="rId4"/>
              </a:rPr>
              <a:t>https://pixabay.com/it/grattacielo-case-città-america-450793/</a:t>
            </a:r>
            <a:endParaRPr lang="it-IT">
              <a:solidFill>
                <a:prstClr val="black"/>
              </a:solidFill>
            </a:endParaRPr>
          </a:p>
          <a:p>
            <a:pPr lvl="0"/>
            <a:endParaRPr kumimoji="0" lang="it-IT" sz="1400" i="0" u="none" strike="noStrike" kern="1200" cap="none" spc="0" normalizeH="0" baseline="0" noProof="0">
              <a:ln>
                <a:noFill/>
              </a:ln>
              <a:solidFill>
                <a:prstClr val="black"/>
              </a:solidFill>
              <a:effectLst/>
              <a:uLnTx/>
              <a:uFillTx/>
              <a:latin typeface="Century Gothic"/>
              <a:ea typeface="+mn-ea"/>
              <a:cs typeface="+mn-cs"/>
            </a:endParaRPr>
          </a:p>
          <a:p>
            <a:pPr lvl="0"/>
            <a:r>
              <a:rPr lang="it-IT">
                <a:solidFill>
                  <a:prstClr val="black"/>
                </a:solidFill>
              </a:rPr>
              <a:t>https://pixabay.com/it/fotomontaggio-volti-556806/</a:t>
            </a:r>
            <a:endParaRPr kumimoji="0" lang="it-IT" sz="1400"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Gisha" panose="020B0502040204020203" pitchFamily="34" charset="-79"/>
              <a:ea typeface="+mn-ea"/>
              <a:cs typeface="Gisha" panose="020B0502040204020203" pitchFamily="34" charset="-79"/>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Gisha" panose="020B0502040204020203" pitchFamily="34" charset="-79"/>
              <a:ea typeface="+mn-ea"/>
              <a:cs typeface="Gisha" panose="020B0502040204020203" pitchFamily="34" charset="-79"/>
            </a:endParaRPr>
          </a:p>
        </p:txBody>
      </p:sp>
      <p:sp>
        <p:nvSpPr>
          <p:cNvPr id="3" name="Goccia 2">
            <a:extLst>
              <a:ext uri="{FF2B5EF4-FFF2-40B4-BE49-F238E27FC236}">
                <a16:creationId xmlns:a16="http://schemas.microsoft.com/office/drawing/2014/main" xmlns="" id="{518EBCD6-C567-465F-9FD9-83B3613F5C98}"/>
              </a:ext>
            </a:extLst>
          </p:cNvPr>
          <p:cNvSpPr/>
          <p:nvPr/>
        </p:nvSpPr>
        <p:spPr>
          <a:xfrm>
            <a:off x="68818" y="549975"/>
            <a:ext cx="1477202" cy="1019063"/>
          </a:xfrm>
          <a:prstGeom prst="teardrop">
            <a:avLst/>
          </a:prstGeom>
          <a:solidFill>
            <a:srgbClr val="B68E1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2" name="Rettangolo 1"/>
          <p:cNvSpPr/>
          <p:nvPr/>
        </p:nvSpPr>
        <p:spPr>
          <a:xfrm>
            <a:off x="248509" y="721488"/>
            <a:ext cx="1383164" cy="646331"/>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3600" b="1" i="0" u="none" strike="noStrike" kern="1200" cap="none" spc="0" normalizeH="0" baseline="0" noProof="0">
                <a:ln>
                  <a:noFill/>
                </a:ln>
                <a:solidFill>
                  <a:prstClr val="white"/>
                </a:solidFill>
                <a:effectLst/>
                <a:uLnTx/>
                <a:uFillTx/>
                <a:latin typeface="Tempus Sans ITC" panose="04020404030D07020202" pitchFamily="82" charset="0"/>
                <a:ea typeface="+mn-ea"/>
                <a:cs typeface="Gisha" panose="020B0502040204020203" pitchFamily="34" charset="-79"/>
              </a:rPr>
              <a:t>2030</a:t>
            </a:r>
            <a:endParaRPr kumimoji="0" lang="it-IT" sz="20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25" name="Rettangolo 24">
            <a:extLst>
              <a:ext uri="{FF2B5EF4-FFF2-40B4-BE49-F238E27FC236}">
                <a16:creationId xmlns:a16="http://schemas.microsoft.com/office/drawing/2014/main" xmlns="" id="{E55EEEF9-BBCA-48EE-8197-C0A05F07609A}"/>
              </a:ext>
            </a:extLst>
          </p:cNvPr>
          <p:cNvSpPr/>
          <p:nvPr/>
        </p:nvSpPr>
        <p:spPr>
          <a:xfrm>
            <a:off x="6878877" y="4166802"/>
            <a:ext cx="5483803"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prstClr val="white"/>
                </a:solidFill>
              </a:rPr>
              <a:t>Invecchiamento della popolazione</a:t>
            </a:r>
            <a:endParaRPr kumimoji="0" lang="it-IT" sz="2000" b="0" i="0" u="none" strike="noStrike" kern="1200" cap="none" spc="0" normalizeH="0" baseline="0" noProof="0" dirty="0">
              <a:ln>
                <a:noFill/>
              </a:ln>
              <a:solidFill>
                <a:prstClr val="white"/>
              </a:solidFill>
              <a:effectLst/>
              <a:uLnTx/>
              <a:uFillTx/>
              <a:latin typeface="Century Gothic"/>
              <a:ea typeface="+mn-ea"/>
              <a:cs typeface="Arial" charset="0"/>
            </a:endParaRPr>
          </a:p>
        </p:txBody>
      </p:sp>
      <p:sp>
        <p:nvSpPr>
          <p:cNvPr id="28" name="Rettangolo 27">
            <a:extLst>
              <a:ext uri="{FF2B5EF4-FFF2-40B4-BE49-F238E27FC236}">
                <a16:creationId xmlns:a16="http://schemas.microsoft.com/office/drawing/2014/main" xmlns="" id="{AB88C3DB-0FA4-4ACC-89A3-06B186734371}"/>
              </a:ext>
            </a:extLst>
          </p:cNvPr>
          <p:cNvSpPr/>
          <p:nvPr/>
        </p:nvSpPr>
        <p:spPr>
          <a:xfrm>
            <a:off x="1689270" y="789020"/>
            <a:ext cx="28834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prstClr val="white"/>
                </a:solidFill>
              </a:rPr>
              <a:t>8,3 mld di abitanti </a:t>
            </a:r>
            <a:endParaRPr kumimoji="0" lang="it-IT" sz="2000" b="0" i="0" u="none" strike="noStrike" kern="1200" cap="none" spc="0" normalizeH="0" baseline="0" noProof="0" dirty="0">
              <a:ln>
                <a:noFill/>
              </a:ln>
              <a:solidFill>
                <a:prstClr val="white"/>
              </a:solidFill>
              <a:effectLst/>
              <a:uLnTx/>
              <a:uFillTx/>
              <a:latin typeface="Century Gothic"/>
              <a:ea typeface="+mn-ea"/>
              <a:cs typeface="Arial" charset="0"/>
            </a:endParaRPr>
          </a:p>
        </p:txBody>
      </p:sp>
      <p:pic>
        <p:nvPicPr>
          <p:cNvPr id="9" name="Immagine 8">
            <a:extLst>
              <a:ext uri="{FF2B5EF4-FFF2-40B4-BE49-F238E27FC236}">
                <a16:creationId xmlns:a16="http://schemas.microsoft.com/office/drawing/2014/main" xmlns="" id="{5707982D-A3B5-4235-B17E-108C81DCF66C}"/>
              </a:ext>
            </a:extLst>
          </p:cNvPr>
          <p:cNvPicPr>
            <a:picLocks noChangeAspect="1"/>
          </p:cNvPicPr>
          <p:nvPr/>
        </p:nvPicPr>
        <p:blipFill>
          <a:blip r:embed="rId5" cstate="print">
            <a:lum bright="70000" contrast="-70000"/>
            <a:extLst>
              <a:ext uri="{28A0092B-C50C-407E-A947-70E740481C1C}">
                <a14:useLocalDpi xmlns:a14="http://schemas.microsoft.com/office/drawing/2010/main" xmlns="" val="0"/>
              </a:ext>
            </a:extLst>
          </a:blip>
          <a:stretch>
            <a:fillRect/>
          </a:stretch>
        </p:blipFill>
        <p:spPr>
          <a:xfrm>
            <a:off x="2539265" y="1814467"/>
            <a:ext cx="717176" cy="717176"/>
          </a:xfrm>
          <a:prstGeom prst="rect">
            <a:avLst/>
          </a:prstGeom>
        </p:spPr>
      </p:pic>
      <p:pic>
        <p:nvPicPr>
          <p:cNvPr id="13" name="Immagine 12">
            <a:extLst>
              <a:ext uri="{FF2B5EF4-FFF2-40B4-BE49-F238E27FC236}">
                <a16:creationId xmlns:a16="http://schemas.microsoft.com/office/drawing/2014/main" xmlns="" id="{0B8BE6A2-0374-445E-80E0-DB2A4A7DDEEB}"/>
              </a:ext>
            </a:extLst>
          </p:cNvPr>
          <p:cNvPicPr>
            <a:picLocks noChangeAspect="1"/>
          </p:cNvPicPr>
          <p:nvPr/>
        </p:nvPicPr>
        <p:blipFill>
          <a:blip r:embed="rId6" cstate="print">
            <a:lum bright="70000" contrast="-70000"/>
            <a:extLst>
              <a:ext uri="{28A0092B-C50C-407E-A947-70E740481C1C}">
                <a14:useLocalDpi xmlns:a14="http://schemas.microsoft.com/office/drawing/2010/main" xmlns="" val="0"/>
              </a:ext>
            </a:extLst>
          </a:blip>
          <a:stretch>
            <a:fillRect/>
          </a:stretch>
        </p:blipFill>
        <p:spPr>
          <a:xfrm>
            <a:off x="479305" y="1706373"/>
            <a:ext cx="921572" cy="921572"/>
          </a:xfrm>
          <a:prstGeom prst="rect">
            <a:avLst/>
          </a:prstGeom>
        </p:spPr>
      </p:pic>
      <p:pic>
        <p:nvPicPr>
          <p:cNvPr id="15" name="Immagine 14">
            <a:extLst>
              <a:ext uri="{FF2B5EF4-FFF2-40B4-BE49-F238E27FC236}">
                <a16:creationId xmlns:a16="http://schemas.microsoft.com/office/drawing/2014/main" xmlns="" id="{131B818B-B4EC-4C0A-85C2-D8A2DCACAAE3}"/>
              </a:ext>
            </a:extLst>
          </p:cNvPr>
          <p:cNvPicPr>
            <a:picLocks noChangeAspect="1"/>
          </p:cNvPicPr>
          <p:nvPr/>
        </p:nvPicPr>
        <p:blipFill>
          <a:blip r:embed="rId7" cstate="print">
            <a:lum bright="70000" contrast="-70000"/>
            <a:extLst>
              <a:ext uri="{28A0092B-C50C-407E-A947-70E740481C1C}">
                <a14:useLocalDpi xmlns:a14="http://schemas.microsoft.com/office/drawing/2010/main" xmlns="" val="0"/>
              </a:ext>
            </a:extLst>
          </a:blip>
          <a:stretch>
            <a:fillRect/>
          </a:stretch>
        </p:blipFill>
        <p:spPr>
          <a:xfrm>
            <a:off x="4526121" y="1693203"/>
            <a:ext cx="921572" cy="921572"/>
          </a:xfrm>
          <a:prstGeom prst="rect">
            <a:avLst/>
          </a:prstGeom>
        </p:spPr>
      </p:pic>
      <p:sp>
        <p:nvSpPr>
          <p:cNvPr id="35" name="Rettangolo 34">
            <a:extLst>
              <a:ext uri="{FF2B5EF4-FFF2-40B4-BE49-F238E27FC236}">
                <a16:creationId xmlns:a16="http://schemas.microsoft.com/office/drawing/2014/main" xmlns="" id="{D2238213-EF75-4450-9A57-07DBA1CE67F3}"/>
              </a:ext>
            </a:extLst>
          </p:cNvPr>
          <p:cNvSpPr/>
          <p:nvPr/>
        </p:nvSpPr>
        <p:spPr>
          <a:xfrm>
            <a:off x="417077" y="2614775"/>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+ 35%</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36" name="Rettangolo 35">
            <a:extLst>
              <a:ext uri="{FF2B5EF4-FFF2-40B4-BE49-F238E27FC236}">
                <a16:creationId xmlns:a16="http://schemas.microsoft.com/office/drawing/2014/main" xmlns="" id="{BEB2D7A7-7A67-46F6-8F72-BAF12DBFB9FE}"/>
              </a:ext>
            </a:extLst>
          </p:cNvPr>
          <p:cNvSpPr/>
          <p:nvPr/>
        </p:nvSpPr>
        <p:spPr>
          <a:xfrm>
            <a:off x="2374839" y="2626462"/>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+ 40%</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37" name="Rettangolo 36">
            <a:extLst>
              <a:ext uri="{FF2B5EF4-FFF2-40B4-BE49-F238E27FC236}">
                <a16:creationId xmlns:a16="http://schemas.microsoft.com/office/drawing/2014/main" xmlns="" id="{1FE30C39-952F-40AA-ADD0-775051E3D792}"/>
              </a:ext>
            </a:extLst>
          </p:cNvPr>
          <p:cNvSpPr/>
          <p:nvPr/>
        </p:nvSpPr>
        <p:spPr>
          <a:xfrm>
            <a:off x="4512020" y="2626463"/>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+ 50%</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40" name="Rettangolo 39">
            <a:extLst>
              <a:ext uri="{FF2B5EF4-FFF2-40B4-BE49-F238E27FC236}">
                <a16:creationId xmlns:a16="http://schemas.microsoft.com/office/drawing/2014/main" xmlns="" id="{AA548275-97CB-4B5E-B04F-4915B261E59A}"/>
              </a:ext>
            </a:extLst>
          </p:cNvPr>
          <p:cNvSpPr/>
          <p:nvPr/>
        </p:nvSpPr>
        <p:spPr>
          <a:xfrm>
            <a:off x="173933" y="3225065"/>
            <a:ext cx="5635923" cy="646331"/>
          </a:xfrm>
          <a:prstGeom prst="rect">
            <a:avLst/>
          </a:prstGeom>
        </p:spPr>
        <p:txBody>
          <a:bodyPr wrap="square">
            <a:spAutoFit/>
          </a:bodyPr>
          <a:lstStyle/>
          <a:p>
            <a:pPr lvl="0"/>
            <a:r>
              <a:rPr lang="it-IT">
                <a:solidFill>
                  <a:prstClr val="white"/>
                </a:solidFill>
              </a:rPr>
              <a:t>Cresce la necessità di utilizzare le risorse in maniera più efficace.</a:t>
            </a:r>
          </a:p>
        </p:txBody>
      </p:sp>
      <p:pic>
        <p:nvPicPr>
          <p:cNvPr id="17" name="Immagine 16">
            <a:extLst>
              <a:ext uri="{FF2B5EF4-FFF2-40B4-BE49-F238E27FC236}">
                <a16:creationId xmlns:a16="http://schemas.microsoft.com/office/drawing/2014/main" xmlns="" id="{CE90DDA9-9B82-420E-87DD-AC509D4F3ABD}"/>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9378333" y="4779849"/>
            <a:ext cx="903642" cy="903642"/>
          </a:xfrm>
          <a:prstGeom prst="rect">
            <a:avLst/>
          </a:prstGeom>
        </p:spPr>
      </p:pic>
      <p:pic>
        <p:nvPicPr>
          <p:cNvPr id="19" name="Immagine 18">
            <a:extLst>
              <a:ext uri="{FF2B5EF4-FFF2-40B4-BE49-F238E27FC236}">
                <a16:creationId xmlns:a16="http://schemas.microsoft.com/office/drawing/2014/main" xmlns="" id="{2EE17879-FA7D-4D2B-A443-7000ACC8CE27}"/>
              </a:ext>
            </a:extLst>
          </p:cNvPr>
          <p:cNvPicPr>
            <a:picLocks noChangeAspect="1"/>
          </p:cNvPicPr>
          <p:nvPr/>
        </p:nvPicPr>
        <p:blipFill>
          <a:blip r:embed="rId9" cstate="print">
            <a:lum bright="70000" contrast="-70000"/>
            <a:extLst>
              <a:ext uri="{28A0092B-C50C-407E-A947-70E740481C1C}">
                <a14:useLocalDpi xmlns:a14="http://schemas.microsoft.com/office/drawing/2010/main" xmlns="" val="0"/>
              </a:ext>
            </a:extLst>
          </a:blip>
          <a:stretch>
            <a:fillRect/>
          </a:stretch>
        </p:blipFill>
        <p:spPr>
          <a:xfrm>
            <a:off x="10803998" y="4732816"/>
            <a:ext cx="903642" cy="903642"/>
          </a:xfrm>
          <a:prstGeom prst="rect">
            <a:avLst/>
          </a:prstGeom>
        </p:spPr>
      </p:pic>
      <p:pic>
        <p:nvPicPr>
          <p:cNvPr id="23" name="Immagine 22">
            <a:extLst>
              <a:ext uri="{FF2B5EF4-FFF2-40B4-BE49-F238E27FC236}">
                <a16:creationId xmlns:a16="http://schemas.microsoft.com/office/drawing/2014/main" xmlns="" id="{0E2611F3-5845-4C25-947F-FAE269DC7F56}"/>
              </a:ext>
            </a:extLst>
          </p:cNvPr>
          <p:cNvPicPr>
            <a:picLocks noChangeAspect="1"/>
          </p:cNvPicPr>
          <p:nvPr/>
        </p:nvPicPr>
        <p:blipFill>
          <a:blip r:embed="rId10" cstate="print">
            <a:lum bright="70000" contrast="-70000"/>
            <a:extLst>
              <a:ext uri="{28A0092B-C50C-407E-A947-70E740481C1C}">
                <a14:useLocalDpi xmlns:a14="http://schemas.microsoft.com/office/drawing/2010/main" xmlns="" val="0"/>
              </a:ext>
            </a:extLst>
          </a:blip>
          <a:stretch>
            <a:fillRect/>
          </a:stretch>
        </p:blipFill>
        <p:spPr>
          <a:xfrm>
            <a:off x="6625998" y="4845631"/>
            <a:ext cx="790827" cy="790827"/>
          </a:xfrm>
          <a:prstGeom prst="rect">
            <a:avLst/>
          </a:prstGeom>
        </p:spPr>
      </p:pic>
      <p:pic>
        <p:nvPicPr>
          <p:cNvPr id="29" name="Immagine 28">
            <a:extLst>
              <a:ext uri="{FF2B5EF4-FFF2-40B4-BE49-F238E27FC236}">
                <a16:creationId xmlns:a16="http://schemas.microsoft.com/office/drawing/2014/main" xmlns="" id="{0117652C-FD87-4375-9267-737E4D58FE67}"/>
              </a:ext>
            </a:extLst>
          </p:cNvPr>
          <p:cNvPicPr>
            <a:picLocks noChangeAspect="1"/>
          </p:cNvPicPr>
          <p:nvPr/>
        </p:nvPicPr>
        <p:blipFill>
          <a:blip r:embed="rId11" cstate="print">
            <a:lum bright="70000" contrast="-70000"/>
            <a:extLst>
              <a:ext uri="{28A0092B-C50C-407E-A947-70E740481C1C}">
                <a14:useLocalDpi xmlns:a14="http://schemas.microsoft.com/office/drawing/2010/main" xmlns="" val="0"/>
              </a:ext>
            </a:extLst>
          </a:blip>
          <a:stretch>
            <a:fillRect/>
          </a:stretch>
        </p:blipFill>
        <p:spPr>
          <a:xfrm>
            <a:off x="8033965" y="4813133"/>
            <a:ext cx="903642" cy="903642"/>
          </a:xfrm>
          <a:prstGeom prst="rect">
            <a:avLst/>
          </a:prstGeom>
        </p:spPr>
      </p:pic>
      <p:sp>
        <p:nvSpPr>
          <p:cNvPr id="49" name="Rettangolo 48">
            <a:extLst>
              <a:ext uri="{FF2B5EF4-FFF2-40B4-BE49-F238E27FC236}">
                <a16:creationId xmlns:a16="http://schemas.microsoft.com/office/drawing/2014/main" xmlns="" id="{B9C8014D-5BB1-40D0-9FA1-F7DC0CD9A0B1}"/>
              </a:ext>
            </a:extLst>
          </p:cNvPr>
          <p:cNvSpPr/>
          <p:nvPr/>
        </p:nvSpPr>
        <p:spPr>
          <a:xfrm>
            <a:off x="8003926" y="5766904"/>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+ 35%</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50" name="Rettangolo 49">
            <a:extLst>
              <a:ext uri="{FF2B5EF4-FFF2-40B4-BE49-F238E27FC236}">
                <a16:creationId xmlns:a16="http://schemas.microsoft.com/office/drawing/2014/main" xmlns="" id="{7A0D6900-E5D1-4715-BDF4-4D5287E8E052}"/>
              </a:ext>
            </a:extLst>
          </p:cNvPr>
          <p:cNvSpPr/>
          <p:nvPr/>
        </p:nvSpPr>
        <p:spPr>
          <a:xfrm>
            <a:off x="6531870" y="5739834"/>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+ 40%</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51" name="Rettangolo 50">
            <a:extLst>
              <a:ext uri="{FF2B5EF4-FFF2-40B4-BE49-F238E27FC236}">
                <a16:creationId xmlns:a16="http://schemas.microsoft.com/office/drawing/2014/main" xmlns="" id="{CCCC2A8D-843B-4123-8947-87257444E357}"/>
              </a:ext>
            </a:extLst>
          </p:cNvPr>
          <p:cNvSpPr/>
          <p:nvPr/>
        </p:nvSpPr>
        <p:spPr>
          <a:xfrm>
            <a:off x="9371111" y="5719871"/>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+ 50%</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52" name="Rettangolo 51">
            <a:extLst>
              <a:ext uri="{FF2B5EF4-FFF2-40B4-BE49-F238E27FC236}">
                <a16:creationId xmlns:a16="http://schemas.microsoft.com/office/drawing/2014/main" xmlns="" id="{6B26CBC9-A4FA-4714-B876-26FD33DE7FFC}"/>
              </a:ext>
            </a:extLst>
          </p:cNvPr>
          <p:cNvSpPr/>
          <p:nvPr/>
        </p:nvSpPr>
        <p:spPr>
          <a:xfrm>
            <a:off x="10803998" y="5774804"/>
            <a:ext cx="104602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1">
                    <a:lumMod val="95000"/>
                  </a:schemeClr>
                </a:solidFill>
              </a:rPr>
              <a:t>+ 25%</a:t>
            </a:r>
            <a:endParaRPr kumimoji="0" lang="it-IT" sz="2000" b="0" i="0" u="none" strike="noStrike" kern="1200" cap="none" spc="0" normalizeH="0" baseline="0" noProof="0" dirty="0">
              <a:ln>
                <a:noFill/>
              </a:ln>
              <a:solidFill>
                <a:schemeClr val="tx1">
                  <a:lumMod val="95000"/>
                </a:schemeClr>
              </a:solidFill>
              <a:effectLst/>
              <a:uLnTx/>
              <a:uFillTx/>
              <a:latin typeface="Century Gothic"/>
              <a:cs typeface="Arial" charset="0"/>
            </a:endParaRPr>
          </a:p>
        </p:txBody>
      </p:sp>
      <p:sp>
        <p:nvSpPr>
          <p:cNvPr id="53" name="Rettangolo 52">
            <a:extLst>
              <a:ext uri="{FF2B5EF4-FFF2-40B4-BE49-F238E27FC236}">
                <a16:creationId xmlns:a16="http://schemas.microsoft.com/office/drawing/2014/main" xmlns="" id="{0BA59EA6-1542-4BF5-9F34-8EF50721E0DA}"/>
              </a:ext>
            </a:extLst>
          </p:cNvPr>
          <p:cNvSpPr/>
          <p:nvPr/>
        </p:nvSpPr>
        <p:spPr>
          <a:xfrm>
            <a:off x="6214103" y="6167014"/>
            <a:ext cx="5635923" cy="646331"/>
          </a:xfrm>
          <a:prstGeom prst="rect">
            <a:avLst/>
          </a:prstGeom>
        </p:spPr>
        <p:txBody>
          <a:bodyPr wrap="square">
            <a:spAutoFit/>
          </a:bodyPr>
          <a:lstStyle/>
          <a:p>
            <a:pPr lvl="0"/>
            <a:r>
              <a:rPr lang="it-IT">
                <a:solidFill>
                  <a:prstClr val="white"/>
                </a:solidFill>
              </a:rPr>
              <a:t>Le spese per singola patologia cresceranno notevolmente.</a:t>
            </a:r>
          </a:p>
        </p:txBody>
      </p:sp>
      <p:pic>
        <p:nvPicPr>
          <p:cNvPr id="54" name="Picture 8">
            <a:extLst>
              <a:ext uri="{FF2B5EF4-FFF2-40B4-BE49-F238E27FC236}">
                <a16:creationId xmlns:a16="http://schemas.microsoft.com/office/drawing/2014/main" xmlns="" id="{02D719B4-02A2-474B-A2F0-D157F199D457}"/>
              </a:ext>
            </a:extLst>
          </p:cNvPr>
          <p:cNvPicPr>
            <a:picLocks noChangeAspect="1" noChangeArrowheads="1"/>
          </p:cNvPicPr>
          <p:nvPr/>
        </p:nvPicPr>
        <p:blipFill>
          <a:blip r:embed="rId12" cstate="print">
            <a:extLst>
              <a:ext uri="{28A0092B-C50C-407E-A947-70E740481C1C}">
                <a14:useLocalDpi xmlns:a14="http://schemas.microsoft.com/office/drawing/2010/main" xmlns="" val="0"/>
              </a:ext>
            </a:extLst>
          </a:blip>
          <a:stretch>
            <a:fillRect/>
          </a:stretch>
        </p:blipFill>
        <p:spPr bwMode="auto">
          <a:xfrm>
            <a:off x="5996286" y="488193"/>
            <a:ext cx="6169823" cy="3575233"/>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55" name="Rettangolo arrotondato 44">
            <a:extLst>
              <a:ext uri="{FF2B5EF4-FFF2-40B4-BE49-F238E27FC236}">
                <a16:creationId xmlns:a16="http://schemas.microsoft.com/office/drawing/2014/main" xmlns="" id="{F892B7F6-CA03-471A-9257-FF47DE53F84E}"/>
              </a:ext>
            </a:extLst>
          </p:cNvPr>
          <p:cNvSpPr/>
          <p:nvPr/>
        </p:nvSpPr>
        <p:spPr>
          <a:xfrm>
            <a:off x="1384248" y="58767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6" name="Rettangolo arrotondato 44">
            <a:extLst>
              <a:ext uri="{FF2B5EF4-FFF2-40B4-BE49-F238E27FC236}">
                <a16:creationId xmlns:a16="http://schemas.microsoft.com/office/drawing/2014/main" xmlns="" id="{CA0EE31C-FF30-4FC0-A7EC-B8FD7BA17F7F}"/>
              </a:ext>
            </a:extLst>
          </p:cNvPr>
          <p:cNvSpPr/>
          <p:nvPr/>
        </p:nvSpPr>
        <p:spPr>
          <a:xfrm>
            <a:off x="68818" y="486316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57" name="Rettangolo arrotondato 44">
            <a:extLst>
              <a:ext uri="{FF2B5EF4-FFF2-40B4-BE49-F238E27FC236}">
                <a16:creationId xmlns:a16="http://schemas.microsoft.com/office/drawing/2014/main" xmlns="" id="{721EE632-10DF-413D-9BC2-129946F9B4AB}"/>
              </a:ext>
            </a:extLst>
          </p:cNvPr>
          <p:cNvSpPr/>
          <p:nvPr/>
        </p:nvSpPr>
        <p:spPr>
          <a:xfrm>
            <a:off x="1509618" y="1766983"/>
            <a:ext cx="74719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2-4</a:t>
            </a:r>
            <a:endParaRPr lang="it-IT" dirty="0"/>
          </a:p>
        </p:txBody>
      </p:sp>
      <p:sp>
        <p:nvSpPr>
          <p:cNvPr id="58" name="Rettangolo arrotondato 44">
            <a:extLst>
              <a:ext uri="{FF2B5EF4-FFF2-40B4-BE49-F238E27FC236}">
                <a16:creationId xmlns:a16="http://schemas.microsoft.com/office/drawing/2014/main" xmlns="" id="{D99A1EB2-414F-448C-B45F-B305D69C5342}"/>
              </a:ext>
            </a:extLst>
          </p:cNvPr>
          <p:cNvSpPr/>
          <p:nvPr/>
        </p:nvSpPr>
        <p:spPr>
          <a:xfrm>
            <a:off x="-210301" y="319766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59" name="Rettangolo arrotondato 44">
            <a:extLst>
              <a:ext uri="{FF2B5EF4-FFF2-40B4-BE49-F238E27FC236}">
                <a16:creationId xmlns:a16="http://schemas.microsoft.com/office/drawing/2014/main" xmlns="" id="{D4A6237E-8C0D-4D30-8637-B3C897542CEC}"/>
              </a:ext>
            </a:extLst>
          </p:cNvPr>
          <p:cNvSpPr/>
          <p:nvPr/>
        </p:nvSpPr>
        <p:spPr>
          <a:xfrm>
            <a:off x="6382911" y="421453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60" name="Rettangolo arrotondato 44">
            <a:extLst>
              <a:ext uri="{FF2B5EF4-FFF2-40B4-BE49-F238E27FC236}">
                <a16:creationId xmlns:a16="http://schemas.microsoft.com/office/drawing/2014/main" xmlns="" id="{4D7B839D-4B11-4A0E-8133-E37AD5D19463}"/>
              </a:ext>
            </a:extLst>
          </p:cNvPr>
          <p:cNvSpPr/>
          <p:nvPr/>
        </p:nvSpPr>
        <p:spPr>
          <a:xfrm>
            <a:off x="6458690" y="290667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6</a:t>
            </a:r>
            <a:endParaRPr lang="it-IT" dirty="0"/>
          </a:p>
        </p:txBody>
      </p:sp>
      <p:sp>
        <p:nvSpPr>
          <p:cNvPr id="61" name="Rettangolo arrotondato 44">
            <a:extLst>
              <a:ext uri="{FF2B5EF4-FFF2-40B4-BE49-F238E27FC236}">
                <a16:creationId xmlns:a16="http://schemas.microsoft.com/office/drawing/2014/main" xmlns="" id="{2742011C-4DB8-402E-B34E-85876089BECF}"/>
              </a:ext>
            </a:extLst>
          </p:cNvPr>
          <p:cNvSpPr/>
          <p:nvPr/>
        </p:nvSpPr>
        <p:spPr>
          <a:xfrm>
            <a:off x="6116499" y="4639240"/>
            <a:ext cx="790827"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7-10</a:t>
            </a:r>
            <a:endParaRPr lang="it-IT" dirty="0"/>
          </a:p>
        </p:txBody>
      </p:sp>
      <p:sp>
        <p:nvSpPr>
          <p:cNvPr id="62" name="Rettangolo arrotondato 44">
            <a:extLst>
              <a:ext uri="{FF2B5EF4-FFF2-40B4-BE49-F238E27FC236}">
                <a16:creationId xmlns:a16="http://schemas.microsoft.com/office/drawing/2014/main" xmlns="" id="{C7D9FC6A-C73C-44A1-BDBA-D5DFFE11BC13}"/>
              </a:ext>
            </a:extLst>
          </p:cNvPr>
          <p:cNvSpPr/>
          <p:nvPr/>
        </p:nvSpPr>
        <p:spPr>
          <a:xfrm>
            <a:off x="5816652" y="633291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11</a:t>
            </a:r>
            <a:endParaRPr lang="it-IT" dirty="0"/>
          </a:p>
        </p:txBody>
      </p:sp>
    </p:spTree>
    <p:extLst>
      <p:ext uri="{BB962C8B-B14F-4D97-AF65-F5344CB8AC3E}">
        <p14:creationId xmlns:p14="http://schemas.microsoft.com/office/powerpoint/2010/main" xmlns="" val="37608166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Immagine 21"/>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0" y="2901337"/>
            <a:ext cx="5997873" cy="3956663"/>
          </a:xfrm>
          <a:prstGeom prst="rect">
            <a:avLst/>
          </a:prstGeom>
        </p:spPr>
      </p:pic>
      <p:sp>
        <p:nvSpPr>
          <p:cNvPr id="12" name="Documento 11"/>
          <p:cNvSpPr/>
          <p:nvPr/>
        </p:nvSpPr>
        <p:spPr>
          <a:xfrm>
            <a:off x="-44476" y="338554"/>
            <a:ext cx="6040761" cy="3724872"/>
          </a:xfrm>
          <a:prstGeom prst="flowChartDocumen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0" y="0"/>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it-IT" sz="1800" b="0" i="0" u="none" strike="noStrike" kern="1200" cap="none" spc="0" normalizeH="0" baseline="0" noProof="0" dirty="0">
              <a:ln>
                <a:noFill/>
              </a:ln>
              <a:solidFill>
                <a:prstClr val="white"/>
              </a:solidFill>
              <a:effectLst/>
              <a:uLnTx/>
              <a:uFillTx/>
              <a:latin typeface="Century Gothic"/>
              <a:ea typeface="+mn-ea"/>
              <a:cs typeface="+mn-cs"/>
            </a:endParaRPr>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1" y="0"/>
            <a:ext cx="50334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it-IT" sz="1600" b="0" i="0" u="none" strike="noStrike" kern="1200" cap="none" spc="0" normalizeH="0" baseline="0" noProof="0">
                <a:ln>
                  <a:noFill/>
                </a:ln>
                <a:solidFill>
                  <a:prstClr val="white"/>
                </a:solidFill>
                <a:effectLst/>
                <a:uLnTx/>
                <a:uFillTx/>
                <a:latin typeface="Microsoft Yi Baiti" panose="03000500000000000000" pitchFamily="66" charset="0"/>
                <a:ea typeface="Microsoft Yi Baiti" panose="03000500000000000000" pitchFamily="66" charset="0"/>
                <a:cs typeface="+mn-cs"/>
              </a:rPr>
              <a:t>7</a:t>
            </a:r>
            <a:endParaRPr kumimoji="0" lang="it-IT" sz="1600" b="0" i="0" u="none" strike="noStrike" kern="1200" cap="none" spc="0" normalizeH="0" baseline="0" noProof="0" dirty="0">
              <a:ln>
                <a:noFill/>
              </a:ln>
              <a:solidFill>
                <a:prstClr val="white"/>
              </a:solidFill>
              <a:effectLst/>
              <a:uLnTx/>
              <a:uFillTx/>
              <a:latin typeface="Microsoft Yi Baiti" panose="03000500000000000000" pitchFamily="66" charset="0"/>
              <a:ea typeface="Microsoft Yi Baiti" panose="03000500000000000000" pitchFamily="66" charset="0"/>
              <a:cs typeface="+mn-cs"/>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L'utilizzo delle risorse 1/2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27" name="Rettangolo 26">
            <a:extLst>
              <a:ext uri="{FF2B5EF4-FFF2-40B4-BE49-F238E27FC236}">
                <a16:creationId xmlns:a16="http://schemas.microsoft.com/office/drawing/2014/main" xmlns="" id="{B5BD0707-0870-4F01-8A0A-F9DD33BECCF0}"/>
              </a:ext>
            </a:extLst>
          </p:cNvPr>
          <p:cNvSpPr/>
          <p:nvPr/>
        </p:nvSpPr>
        <p:spPr>
          <a:xfrm>
            <a:off x="-2957957" y="7464"/>
            <a:ext cx="2945460" cy="3954936"/>
          </a:xfrm>
          <a:prstGeom prst="rect">
            <a:avLst/>
          </a:prstGeom>
          <a:solidFill>
            <a:schemeClr val="tx1">
              <a:lumMod val="85000"/>
            </a:schemeClr>
          </a:solidFill>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defPPr>
              <a:defRPr lang="en-US"/>
            </a:defPPr>
            <a:lvl1pPr marL="0" algn="l" defTabSz="685800" rtl="0" eaLnBrk="1" latinLnBrk="0" hangingPunct="1">
              <a:defRPr sz="1400" kern="1200">
                <a:solidFill>
                  <a:schemeClr val="dk1"/>
                </a:solidFill>
                <a:latin typeface="+mn-lt"/>
                <a:ea typeface="+mn-ea"/>
                <a:cs typeface="+mn-cs"/>
              </a:defRPr>
            </a:lvl1pPr>
            <a:lvl2pPr marL="342900" algn="l" defTabSz="685800" rtl="0" eaLnBrk="1" latinLnBrk="0" hangingPunct="1">
              <a:defRPr sz="1400" kern="1200">
                <a:solidFill>
                  <a:schemeClr val="dk1"/>
                </a:solidFill>
                <a:latin typeface="+mn-lt"/>
                <a:ea typeface="+mn-ea"/>
                <a:cs typeface="+mn-cs"/>
              </a:defRPr>
            </a:lvl2pPr>
            <a:lvl3pPr marL="685800" algn="l" defTabSz="685800" rtl="0" eaLnBrk="1" latinLnBrk="0" hangingPunct="1">
              <a:defRPr sz="1400" kern="1200">
                <a:solidFill>
                  <a:schemeClr val="dk1"/>
                </a:solidFill>
                <a:latin typeface="+mn-lt"/>
                <a:ea typeface="+mn-ea"/>
                <a:cs typeface="+mn-cs"/>
              </a:defRPr>
            </a:lvl3pPr>
            <a:lvl4pPr marL="1028700" algn="l" defTabSz="685800" rtl="0" eaLnBrk="1" latinLnBrk="0" hangingPunct="1">
              <a:defRPr sz="1400" kern="1200">
                <a:solidFill>
                  <a:schemeClr val="dk1"/>
                </a:solidFill>
                <a:latin typeface="+mn-lt"/>
                <a:ea typeface="+mn-ea"/>
                <a:cs typeface="+mn-cs"/>
              </a:defRPr>
            </a:lvl4pPr>
            <a:lvl5pPr marL="1371600" algn="l" defTabSz="685800" rtl="0" eaLnBrk="1" latinLnBrk="0" hangingPunct="1">
              <a:defRPr sz="1400" kern="1200">
                <a:solidFill>
                  <a:schemeClr val="dk1"/>
                </a:solidFill>
                <a:latin typeface="+mn-lt"/>
                <a:ea typeface="+mn-ea"/>
                <a:cs typeface="+mn-cs"/>
              </a:defRPr>
            </a:lvl5pPr>
            <a:lvl6pPr marL="1714500" algn="l" defTabSz="685800" rtl="0" eaLnBrk="1" latinLnBrk="0" hangingPunct="1">
              <a:defRPr sz="1400" kern="1200">
                <a:solidFill>
                  <a:schemeClr val="dk1"/>
                </a:solidFill>
                <a:latin typeface="+mn-lt"/>
                <a:ea typeface="+mn-ea"/>
                <a:cs typeface="+mn-cs"/>
              </a:defRPr>
            </a:lvl6pPr>
            <a:lvl7pPr marL="2057400" algn="l" defTabSz="685800" rtl="0" eaLnBrk="1" latinLnBrk="0" hangingPunct="1">
              <a:defRPr sz="1400" kern="1200">
                <a:solidFill>
                  <a:schemeClr val="dk1"/>
                </a:solidFill>
                <a:latin typeface="+mn-lt"/>
                <a:ea typeface="+mn-ea"/>
                <a:cs typeface="+mn-cs"/>
              </a:defRPr>
            </a:lvl7pPr>
            <a:lvl8pPr marL="2400300" algn="l" defTabSz="685800" rtl="0" eaLnBrk="1" latinLnBrk="0" hangingPunct="1">
              <a:defRPr sz="1400" kern="1200">
                <a:solidFill>
                  <a:schemeClr val="dk1"/>
                </a:solidFill>
                <a:latin typeface="+mn-lt"/>
                <a:ea typeface="+mn-ea"/>
                <a:cs typeface="+mn-cs"/>
              </a:defRPr>
            </a:lvl8pPr>
            <a:lvl9pPr marL="2743200" algn="l" defTabSz="685800" rtl="0" eaLnBrk="1" latinLnBrk="0" hangingPunct="1">
              <a:defRPr sz="1400" kern="1200">
                <a:solidFill>
                  <a:schemeClr val="dk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dirty="0">
                <a:ln>
                  <a:noFill/>
                </a:ln>
                <a:solidFill>
                  <a:prstClr val="black"/>
                </a:solidFill>
                <a:effectLst/>
                <a:uLnTx/>
                <a:uFillTx/>
                <a:latin typeface="Century Gothic"/>
                <a:ea typeface="+mn-ea"/>
                <a:cs typeface="+mn-cs"/>
              </a:rPr>
              <a:t>Note sviluppo</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1" i="0" u="none" strike="noStrike" kern="1200" cap="none" spc="0" normalizeH="0" baseline="0" noProof="0" dirty="0">
              <a:ln>
                <a:noFill/>
              </a:ln>
              <a:solidFill>
                <a:prstClr val="black"/>
              </a:solidFill>
              <a:effectLst/>
              <a:uLnTx/>
              <a:uFillTx/>
              <a:latin typeface="Century Gothic"/>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it-IT" sz="1400" b="1" i="0" u="none" strike="noStrike" kern="1200" cap="none" spc="0" normalizeH="0" baseline="0" noProof="0">
                <a:ln>
                  <a:noFill/>
                </a:ln>
                <a:solidFill>
                  <a:prstClr val="black"/>
                </a:solidFill>
                <a:effectLst/>
                <a:uLnTx/>
                <a:uFillTx/>
                <a:latin typeface="Century Gothic"/>
                <a:ea typeface="+mn-ea"/>
                <a:cs typeface="+mn-cs"/>
              </a:rPr>
              <a:t>Immagini</a:t>
            </a:r>
          </a:p>
          <a:p>
            <a:pPr lvl="0"/>
            <a:r>
              <a:rPr lang="it-IT">
                <a:solidFill>
                  <a:prstClr val="black"/>
                </a:solidFill>
                <a:hlinkClick r:id="rId4"/>
              </a:rPr>
              <a:t>https://pixabay.com/it/kaunertal-diga-kopfssee-tyrol-1610745/</a:t>
            </a:r>
            <a:endParaRPr lang="it-IT">
              <a:solidFill>
                <a:prstClr val="black"/>
              </a:solidFill>
            </a:endParaRPr>
          </a:p>
          <a:p>
            <a:pPr lvl="0"/>
            <a:endParaRPr lang="it-IT">
              <a:solidFill>
                <a:prstClr val="black"/>
              </a:solidFill>
            </a:endParaRPr>
          </a:p>
          <a:p>
            <a:pPr lvl="0"/>
            <a:endParaRPr lang="it-IT">
              <a:solidFill>
                <a:prstClr val="black"/>
              </a:solidFill>
            </a:endParaRPr>
          </a:p>
          <a:p>
            <a:pPr lvl="0"/>
            <a:r>
              <a:rPr lang="it-IT">
                <a:solidFill>
                  <a:prstClr val="black"/>
                </a:solidFill>
                <a:latin typeface="Gisha" panose="020B0502040204020203" pitchFamily="34" charset="-79"/>
                <a:cs typeface="Gisha" panose="020B0502040204020203" pitchFamily="34" charset="-79"/>
              </a:rPr>
              <a:t>https://pixabay.com/it/monte-fitzroy-patagonia-montagna-2225382/</a:t>
            </a:r>
            <a:endParaRPr kumimoji="0" lang="it-IT" sz="1400" b="0" i="0" u="none" strike="noStrike" kern="1200" cap="none" spc="0" normalizeH="0" baseline="0" noProof="0" dirty="0">
              <a:ln>
                <a:noFill/>
              </a:ln>
              <a:solidFill>
                <a:prstClr val="black"/>
              </a:solidFill>
              <a:effectLst/>
              <a:uLnTx/>
              <a:uFillTx/>
              <a:latin typeface="Gisha" panose="020B0502040204020203" pitchFamily="34" charset="-79"/>
              <a:ea typeface="+mn-ea"/>
              <a:cs typeface="Gisha" panose="020B0502040204020203" pitchFamily="34" charset="-79"/>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it-IT" sz="1400" b="0" i="0" u="none" strike="noStrike" kern="1200" cap="none" spc="0" normalizeH="0" baseline="0" noProof="0" dirty="0">
              <a:ln>
                <a:noFill/>
              </a:ln>
              <a:solidFill>
                <a:prstClr val="black"/>
              </a:solidFill>
              <a:effectLst/>
              <a:uLnTx/>
              <a:uFillTx/>
              <a:latin typeface="Gisha" panose="020B0502040204020203" pitchFamily="34" charset="-79"/>
              <a:ea typeface="+mn-ea"/>
              <a:cs typeface="Gisha" panose="020B0502040204020203" pitchFamily="34" charset="-79"/>
            </a:endParaRPr>
          </a:p>
        </p:txBody>
      </p:sp>
      <p:sp>
        <p:nvSpPr>
          <p:cNvPr id="25" name="Rettangolo 24">
            <a:extLst>
              <a:ext uri="{FF2B5EF4-FFF2-40B4-BE49-F238E27FC236}">
                <a16:creationId xmlns:a16="http://schemas.microsoft.com/office/drawing/2014/main" xmlns="" id="{E55EEEF9-BBCA-48EE-8197-C0A05F07609A}"/>
              </a:ext>
            </a:extLst>
          </p:cNvPr>
          <p:cNvSpPr/>
          <p:nvPr/>
        </p:nvSpPr>
        <p:spPr>
          <a:xfrm>
            <a:off x="1003634" y="548596"/>
            <a:ext cx="4060547"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a:solidFill>
                  <a:schemeClr val="tx2">
                    <a:lumMod val="50000"/>
                  </a:schemeClr>
                </a:solidFill>
              </a:rPr>
              <a:t>Popolazione VS utilizzo idrico</a:t>
            </a:r>
            <a:endParaRPr kumimoji="0" lang="it-IT" sz="2000" b="0" i="0" u="none" strike="noStrike" kern="1200" cap="none" spc="0" normalizeH="0" baseline="0" noProof="0" dirty="0">
              <a:ln>
                <a:noFill/>
              </a:ln>
              <a:solidFill>
                <a:schemeClr val="tx2">
                  <a:lumMod val="50000"/>
                </a:schemeClr>
              </a:solidFill>
              <a:effectLst/>
              <a:uLnTx/>
              <a:uFillTx/>
              <a:latin typeface="Century Gothic"/>
              <a:cs typeface="Arial" charset="0"/>
            </a:endParaRPr>
          </a:p>
        </p:txBody>
      </p:sp>
      <p:sp>
        <p:nvSpPr>
          <p:cNvPr id="53" name="Rettangolo 52">
            <a:extLst>
              <a:ext uri="{FF2B5EF4-FFF2-40B4-BE49-F238E27FC236}">
                <a16:creationId xmlns:a16="http://schemas.microsoft.com/office/drawing/2014/main" xmlns="" id="{0BA59EA6-1542-4BF5-9F34-8EF50721E0DA}"/>
              </a:ext>
            </a:extLst>
          </p:cNvPr>
          <p:cNvSpPr/>
          <p:nvPr/>
        </p:nvSpPr>
        <p:spPr>
          <a:xfrm>
            <a:off x="7527897" y="3878760"/>
            <a:ext cx="3476433" cy="369332"/>
          </a:xfrm>
          <a:prstGeom prst="rect">
            <a:avLst/>
          </a:prstGeom>
        </p:spPr>
        <p:txBody>
          <a:bodyPr wrap="square">
            <a:spAutoFit/>
          </a:bodyPr>
          <a:lstStyle/>
          <a:p>
            <a:pPr lvl="0"/>
            <a:r>
              <a:rPr lang="it-IT">
                <a:solidFill>
                  <a:prstClr val="white"/>
                </a:solidFill>
              </a:rPr>
              <a:t>0,25% di acqua utilizzabile.</a:t>
            </a:r>
          </a:p>
        </p:txBody>
      </p:sp>
      <p:pic>
        <p:nvPicPr>
          <p:cNvPr id="54" name="Picture 8">
            <a:extLst>
              <a:ext uri="{FF2B5EF4-FFF2-40B4-BE49-F238E27FC236}">
                <a16:creationId xmlns:a16="http://schemas.microsoft.com/office/drawing/2014/main" xmlns="" id="{02D719B4-02A2-474B-A2F0-D157F199D457}"/>
              </a:ext>
            </a:extLst>
          </p:cNvPr>
          <p:cNvPicPr>
            <a:picLocks noChangeAspect="1" noChangeArrowheads="1"/>
          </p:cNvPicPr>
          <p:nvPr/>
        </p:nvPicPr>
        <p:blipFill rotWithShape="1">
          <a:blip r:embed="rId5" cstate="print">
            <a:extLst>
              <a:ext uri="{28A0092B-C50C-407E-A947-70E740481C1C}">
                <a14:useLocalDpi xmlns:a14="http://schemas.microsoft.com/office/drawing/2010/main" xmlns="" val="0"/>
              </a:ext>
            </a:extLst>
          </a:blip>
          <a:srcRect t="25996" b="-332"/>
          <a:stretch/>
        </p:blipFill>
        <p:spPr bwMode="auto">
          <a:xfrm>
            <a:off x="5996285" y="476250"/>
            <a:ext cx="6195715" cy="3151943"/>
          </a:xfrm>
          <a:prstGeom prst="flowChartDocument">
            <a:avLst/>
          </a:prstGeom>
          <a:noFill/>
          <a:extLst>
            <a:ext uri="{909E8E84-426E-40DD-AFC4-6F175D3DCCD1}">
              <a14:hiddenFill xmlns:a14="http://schemas.microsoft.com/office/drawing/2010/main" xmlns="">
                <a:solidFill>
                  <a:srgbClr val="FFFFFF"/>
                </a:solidFill>
              </a14:hiddenFill>
            </a:ext>
          </a:extLst>
        </p:spPr>
      </p:pic>
      <p:sp>
        <p:nvSpPr>
          <p:cNvPr id="55" name="Rettangolo arrotondato 44">
            <a:extLst>
              <a:ext uri="{FF2B5EF4-FFF2-40B4-BE49-F238E27FC236}">
                <a16:creationId xmlns:a16="http://schemas.microsoft.com/office/drawing/2014/main" xmlns="" id="{F892B7F6-CA03-471A-9257-FF47DE53F84E}"/>
              </a:ext>
            </a:extLst>
          </p:cNvPr>
          <p:cNvSpPr/>
          <p:nvPr/>
        </p:nvSpPr>
        <p:spPr>
          <a:xfrm>
            <a:off x="509056" y="616834"/>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pic>
        <p:nvPicPr>
          <p:cNvPr id="38" name="Picture 2">
            <a:extLst>
              <a:ext uri="{FF2B5EF4-FFF2-40B4-BE49-F238E27FC236}">
                <a16:creationId xmlns:a16="http://schemas.microsoft.com/office/drawing/2014/main" xmlns="" id="{15164C0D-2BEF-46D6-A481-F337DC08E756}"/>
              </a:ext>
            </a:extLst>
          </p:cNvPr>
          <p:cNvPicPr>
            <a:picLocks noChangeAspect="1" noChangeArrowheads="1"/>
          </p:cNvPicPr>
          <p:nvPr/>
        </p:nvPicPr>
        <p:blipFill rotWithShape="1">
          <a:blip r:embed="rId6" cstate="print">
            <a:extLst>
              <a:ext uri="{BEBA8EAE-BF5A-486C-A8C5-ECC9F3942E4B}">
                <a14:imgProps xmlns:a14="http://schemas.microsoft.com/office/drawing/2010/main" xmlns="">
                  <a14:imgLayer r:embed="rId7">
                    <a14:imgEffect>
                      <a14:sharpenSoften amount="25000"/>
                    </a14:imgEffect>
                  </a14:imgLayer>
                </a14:imgProps>
              </a:ext>
              <a:ext uri="{28A0092B-C50C-407E-A947-70E740481C1C}">
                <a14:useLocalDpi xmlns:a14="http://schemas.microsoft.com/office/drawing/2010/main" xmlns="" val="0"/>
              </a:ext>
            </a:extLst>
          </a:blip>
          <a:srcRect l="4420" t="22527" r="57749" b="35344"/>
          <a:stretch/>
        </p:blipFill>
        <p:spPr bwMode="auto">
          <a:xfrm>
            <a:off x="178318" y="1185388"/>
            <a:ext cx="2867947" cy="21924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9" name="Goccia 38">
            <a:extLst>
              <a:ext uri="{FF2B5EF4-FFF2-40B4-BE49-F238E27FC236}">
                <a16:creationId xmlns:a16="http://schemas.microsoft.com/office/drawing/2014/main" xmlns="" id="{6AE62E44-58BB-41A2-9E33-BEAE0CA20595}"/>
              </a:ext>
            </a:extLst>
          </p:cNvPr>
          <p:cNvSpPr/>
          <p:nvPr/>
        </p:nvSpPr>
        <p:spPr>
          <a:xfrm rot="1905374">
            <a:off x="3310621" y="2062488"/>
            <a:ext cx="263725" cy="274338"/>
          </a:xfrm>
          <a:prstGeom prst="teardrop">
            <a:avLst>
              <a:gd name="adj" fmla="val 102018"/>
            </a:avLst>
          </a:prstGeom>
          <a:solidFill>
            <a:srgbClr val="829FCA"/>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41" name="Goccia 40">
            <a:extLst>
              <a:ext uri="{FF2B5EF4-FFF2-40B4-BE49-F238E27FC236}">
                <a16:creationId xmlns:a16="http://schemas.microsoft.com/office/drawing/2014/main" xmlns="" id="{9A93DA8F-D75F-4CF6-9ED9-B7D8A463691C}"/>
              </a:ext>
            </a:extLst>
          </p:cNvPr>
          <p:cNvSpPr/>
          <p:nvPr/>
        </p:nvSpPr>
        <p:spPr>
          <a:xfrm rot="1905374">
            <a:off x="3335333" y="1513217"/>
            <a:ext cx="263725" cy="274338"/>
          </a:xfrm>
          <a:prstGeom prst="teardrop">
            <a:avLst>
              <a:gd name="adj" fmla="val 102018"/>
            </a:avLst>
          </a:prstGeom>
          <a:solidFill>
            <a:srgbClr val="954371"/>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42" name="CasellaDiTesto 41">
            <a:extLst>
              <a:ext uri="{FF2B5EF4-FFF2-40B4-BE49-F238E27FC236}">
                <a16:creationId xmlns:a16="http://schemas.microsoft.com/office/drawing/2014/main" xmlns="" id="{4437447E-2B64-4580-8D0D-38DA133A03C9}"/>
              </a:ext>
            </a:extLst>
          </p:cNvPr>
          <p:cNvSpPr txBox="1"/>
          <p:nvPr/>
        </p:nvSpPr>
        <p:spPr>
          <a:xfrm>
            <a:off x="3645655" y="2013622"/>
            <a:ext cx="1948106" cy="523220"/>
          </a:xfrm>
          <a:prstGeom prst="rect">
            <a:avLst/>
          </a:prstGeom>
          <a:noFill/>
        </p:spPr>
        <p:txBody>
          <a:bodyPr wrap="square" rtlCol="0">
            <a:spAutoFit/>
          </a:bodyPr>
          <a:lstStyle>
            <a:defPPr>
              <a:defRPr lang="en-US"/>
            </a:defPPr>
            <a:lvl1pPr>
              <a:defRPr sz="1600">
                <a:solidFill>
                  <a:schemeClr val="tx2">
                    <a:lumMod val="75000"/>
                  </a:schemeClr>
                </a:solidFill>
              </a:defRPr>
            </a:lvl1pPr>
          </a:lstStyle>
          <a:p>
            <a:r>
              <a:rPr lang="it-IT" sz="1400"/>
              <a:t>Consumo mondiale di acqua</a:t>
            </a:r>
            <a:endParaRPr lang="it-IT" sz="1400" dirty="0"/>
          </a:p>
        </p:txBody>
      </p:sp>
      <p:sp>
        <p:nvSpPr>
          <p:cNvPr id="43" name="CasellaDiTesto 42">
            <a:extLst>
              <a:ext uri="{FF2B5EF4-FFF2-40B4-BE49-F238E27FC236}">
                <a16:creationId xmlns:a16="http://schemas.microsoft.com/office/drawing/2014/main" xmlns="" id="{C537FE44-7265-4711-9790-88A4A2469904}"/>
              </a:ext>
            </a:extLst>
          </p:cNvPr>
          <p:cNvSpPr txBox="1"/>
          <p:nvPr/>
        </p:nvSpPr>
        <p:spPr>
          <a:xfrm>
            <a:off x="3645655" y="1494531"/>
            <a:ext cx="2138727" cy="307777"/>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400"/>
              <a:t>Popolazione mondiale</a:t>
            </a:r>
            <a:endParaRPr lang="it-IT" sz="1400" dirty="0"/>
          </a:p>
        </p:txBody>
      </p:sp>
      <p:sp>
        <p:nvSpPr>
          <p:cNvPr id="58" name="Rettangolo arrotondato 44">
            <a:extLst>
              <a:ext uri="{FF2B5EF4-FFF2-40B4-BE49-F238E27FC236}">
                <a16:creationId xmlns:a16="http://schemas.microsoft.com/office/drawing/2014/main" xmlns="" id="{D99A1EB2-414F-448C-B45F-B305D69C5342}"/>
              </a:ext>
            </a:extLst>
          </p:cNvPr>
          <p:cNvSpPr/>
          <p:nvPr/>
        </p:nvSpPr>
        <p:spPr>
          <a:xfrm>
            <a:off x="2560092" y="1287260"/>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pic>
        <p:nvPicPr>
          <p:cNvPr id="5" name="Immagine 4">
            <a:extLst>
              <a:ext uri="{FF2B5EF4-FFF2-40B4-BE49-F238E27FC236}">
                <a16:creationId xmlns:a16="http://schemas.microsoft.com/office/drawing/2014/main" xmlns="" id="{5813FB2D-ECF9-4D65-B7EB-5F13FCB4E3AE}"/>
              </a:ext>
            </a:extLst>
          </p:cNvPr>
          <p:cNvPicPr>
            <a:picLocks noChangeAspect="1"/>
          </p:cNvPicPr>
          <p:nvPr/>
        </p:nvPicPr>
        <p:blipFill>
          <a:blip r:embed="rId8" cstate="print">
            <a:lum bright="70000" contrast="-70000"/>
            <a:extLst>
              <a:ext uri="{28A0092B-C50C-407E-A947-70E740481C1C}">
                <a14:useLocalDpi xmlns:a14="http://schemas.microsoft.com/office/drawing/2010/main" xmlns="" val="0"/>
              </a:ext>
            </a:extLst>
          </a:blip>
          <a:stretch>
            <a:fillRect/>
          </a:stretch>
        </p:blipFill>
        <p:spPr>
          <a:xfrm>
            <a:off x="6519824" y="3710975"/>
            <a:ext cx="794199" cy="794199"/>
          </a:xfrm>
          <a:prstGeom prst="rect">
            <a:avLst/>
          </a:prstGeom>
        </p:spPr>
      </p:pic>
      <p:pic>
        <p:nvPicPr>
          <p:cNvPr id="7" name="Immagine 6">
            <a:extLst>
              <a:ext uri="{FF2B5EF4-FFF2-40B4-BE49-F238E27FC236}">
                <a16:creationId xmlns:a16="http://schemas.microsoft.com/office/drawing/2014/main" xmlns="" id="{88228C66-6944-4F79-ACD1-120874DE330A}"/>
              </a:ext>
            </a:extLst>
          </p:cNvPr>
          <p:cNvPicPr>
            <a:picLocks noChangeAspect="1"/>
          </p:cNvPicPr>
          <p:nvPr/>
        </p:nvPicPr>
        <p:blipFill>
          <a:blip r:embed="rId9" cstate="print">
            <a:lum bright="70000" contrast="-70000"/>
            <a:extLst>
              <a:ext uri="{28A0092B-C50C-407E-A947-70E740481C1C}">
                <a14:useLocalDpi xmlns:a14="http://schemas.microsoft.com/office/drawing/2010/main" xmlns="" val="0"/>
              </a:ext>
            </a:extLst>
          </a:blip>
          <a:stretch>
            <a:fillRect/>
          </a:stretch>
        </p:blipFill>
        <p:spPr>
          <a:xfrm>
            <a:off x="6519824" y="4695677"/>
            <a:ext cx="794200" cy="794200"/>
          </a:xfrm>
          <a:prstGeom prst="rect">
            <a:avLst/>
          </a:prstGeom>
        </p:spPr>
      </p:pic>
      <p:sp>
        <p:nvSpPr>
          <p:cNvPr id="47" name="Rettangolo 46">
            <a:extLst>
              <a:ext uri="{FF2B5EF4-FFF2-40B4-BE49-F238E27FC236}">
                <a16:creationId xmlns:a16="http://schemas.microsoft.com/office/drawing/2014/main" xmlns="" id="{36D2AACF-19D1-46D3-89DE-DCBAA1C392E6}"/>
              </a:ext>
            </a:extLst>
          </p:cNvPr>
          <p:cNvSpPr/>
          <p:nvPr/>
        </p:nvSpPr>
        <p:spPr>
          <a:xfrm>
            <a:off x="7527897" y="4769611"/>
            <a:ext cx="4222670" cy="646331"/>
          </a:xfrm>
          <a:prstGeom prst="rect">
            <a:avLst/>
          </a:prstGeom>
        </p:spPr>
        <p:txBody>
          <a:bodyPr wrap="square">
            <a:spAutoFit/>
          </a:bodyPr>
          <a:lstStyle/>
          <a:p>
            <a:pPr lvl="0"/>
            <a:r>
              <a:rPr lang="it-IT">
                <a:solidFill>
                  <a:prstClr val="white"/>
                </a:solidFill>
              </a:rPr>
              <a:t>15.000 L di acqua per produrre 1Kg di carne.</a:t>
            </a:r>
          </a:p>
        </p:txBody>
      </p:sp>
      <p:pic>
        <p:nvPicPr>
          <p:cNvPr id="11" name="Immagine 10">
            <a:extLst>
              <a:ext uri="{FF2B5EF4-FFF2-40B4-BE49-F238E27FC236}">
                <a16:creationId xmlns:a16="http://schemas.microsoft.com/office/drawing/2014/main" xmlns="" id="{C584DECF-962E-4902-B25D-E32718009C11}"/>
              </a:ext>
            </a:extLst>
          </p:cNvPr>
          <p:cNvPicPr>
            <a:picLocks noChangeAspect="1"/>
          </p:cNvPicPr>
          <p:nvPr/>
        </p:nvPicPr>
        <p:blipFill>
          <a:blip r:embed="rId10" cstate="print">
            <a:lum bright="70000" contrast="-70000"/>
            <a:extLst>
              <a:ext uri="{28A0092B-C50C-407E-A947-70E740481C1C}">
                <a14:useLocalDpi xmlns:a14="http://schemas.microsoft.com/office/drawing/2010/main" xmlns="" val="0"/>
              </a:ext>
            </a:extLst>
          </a:blip>
          <a:stretch>
            <a:fillRect/>
          </a:stretch>
        </p:blipFill>
        <p:spPr>
          <a:xfrm>
            <a:off x="6550178" y="5680379"/>
            <a:ext cx="794200" cy="794200"/>
          </a:xfrm>
          <a:prstGeom prst="rect">
            <a:avLst/>
          </a:prstGeom>
        </p:spPr>
      </p:pic>
      <p:sp>
        <p:nvSpPr>
          <p:cNvPr id="63" name="Rettangolo 62">
            <a:extLst>
              <a:ext uri="{FF2B5EF4-FFF2-40B4-BE49-F238E27FC236}">
                <a16:creationId xmlns:a16="http://schemas.microsoft.com/office/drawing/2014/main" xmlns="" id="{A894C61C-09B6-4C1F-8F93-F24B2CD2713C}"/>
              </a:ext>
            </a:extLst>
          </p:cNvPr>
          <p:cNvSpPr/>
          <p:nvPr/>
        </p:nvSpPr>
        <p:spPr>
          <a:xfrm>
            <a:off x="7527897" y="5723475"/>
            <a:ext cx="4380324" cy="646331"/>
          </a:xfrm>
          <a:prstGeom prst="rect">
            <a:avLst/>
          </a:prstGeom>
        </p:spPr>
        <p:txBody>
          <a:bodyPr wrap="square">
            <a:spAutoFit/>
          </a:bodyPr>
          <a:lstStyle/>
          <a:p>
            <a:pPr lvl="0"/>
            <a:r>
              <a:rPr lang="it-IT">
                <a:solidFill>
                  <a:prstClr val="white"/>
                </a:solidFill>
              </a:rPr>
              <a:t>Entro il 2025 il valore dell’industria dell’acqua arriverà a 1 mld di dollari.</a:t>
            </a:r>
          </a:p>
        </p:txBody>
      </p:sp>
      <p:sp>
        <p:nvSpPr>
          <p:cNvPr id="64" name="Rettangolo arrotondato 44">
            <a:extLst>
              <a:ext uri="{FF2B5EF4-FFF2-40B4-BE49-F238E27FC236}">
                <a16:creationId xmlns:a16="http://schemas.microsoft.com/office/drawing/2014/main" xmlns="" id="{2302CD80-4455-4EA8-837A-463807F2C68E}"/>
              </a:ext>
            </a:extLst>
          </p:cNvPr>
          <p:cNvSpPr/>
          <p:nvPr/>
        </p:nvSpPr>
        <p:spPr>
          <a:xfrm>
            <a:off x="7101291" y="368825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65" name="Rettangolo arrotondato 44">
            <a:extLst>
              <a:ext uri="{FF2B5EF4-FFF2-40B4-BE49-F238E27FC236}">
                <a16:creationId xmlns:a16="http://schemas.microsoft.com/office/drawing/2014/main" xmlns="" id="{9196C120-7AA8-4584-B4CC-69783BCD1E1E}"/>
              </a:ext>
            </a:extLst>
          </p:cNvPr>
          <p:cNvSpPr/>
          <p:nvPr/>
        </p:nvSpPr>
        <p:spPr>
          <a:xfrm>
            <a:off x="7101291" y="4793439"/>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sp>
        <p:nvSpPr>
          <p:cNvPr id="66" name="Rettangolo arrotondato 44">
            <a:extLst>
              <a:ext uri="{FF2B5EF4-FFF2-40B4-BE49-F238E27FC236}">
                <a16:creationId xmlns:a16="http://schemas.microsoft.com/office/drawing/2014/main" xmlns="" id="{5712B47E-B789-47A2-93DF-B3F432696F06}"/>
              </a:ext>
            </a:extLst>
          </p:cNvPr>
          <p:cNvSpPr/>
          <p:nvPr/>
        </p:nvSpPr>
        <p:spPr>
          <a:xfrm>
            <a:off x="7101291" y="5710277"/>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a:t>
            </a:r>
            <a:endParaRPr lang="it-IT" dirty="0"/>
          </a:p>
        </p:txBody>
      </p:sp>
      <p:sp>
        <p:nvSpPr>
          <p:cNvPr id="67" name="Rettangolo arrotondato 44">
            <a:extLst>
              <a:ext uri="{FF2B5EF4-FFF2-40B4-BE49-F238E27FC236}">
                <a16:creationId xmlns:a16="http://schemas.microsoft.com/office/drawing/2014/main" xmlns="" id="{E048947E-200B-43CA-B7B2-D0CEFDFB8588}"/>
              </a:ext>
            </a:extLst>
          </p:cNvPr>
          <p:cNvSpPr/>
          <p:nvPr/>
        </p:nvSpPr>
        <p:spPr>
          <a:xfrm>
            <a:off x="509055" y="4350762"/>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68" name="Rettangolo arrotondato 44">
            <a:extLst>
              <a:ext uri="{FF2B5EF4-FFF2-40B4-BE49-F238E27FC236}">
                <a16:creationId xmlns:a16="http://schemas.microsoft.com/office/drawing/2014/main" xmlns="" id="{9E3C5841-A8CB-4F49-90B2-DF54B66CAA6D}"/>
              </a:ext>
            </a:extLst>
          </p:cNvPr>
          <p:cNvSpPr/>
          <p:nvPr/>
        </p:nvSpPr>
        <p:spPr>
          <a:xfrm>
            <a:off x="6858204" y="251238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Tree>
    <p:extLst>
      <p:ext uri="{BB962C8B-B14F-4D97-AF65-F5344CB8AC3E}">
        <p14:creationId xmlns:p14="http://schemas.microsoft.com/office/powerpoint/2010/main" xmlns="" val="41904658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ttangolo 34">
            <a:extLst>
              <a:ext uri="{FF2B5EF4-FFF2-40B4-BE49-F238E27FC236}">
                <a16:creationId xmlns:a16="http://schemas.microsoft.com/office/drawing/2014/main" xmlns="" id="{1D1F4298-5C18-4B46-9423-81411DC79D65}"/>
              </a:ext>
            </a:extLst>
          </p:cNvPr>
          <p:cNvSpPr/>
          <p:nvPr/>
        </p:nvSpPr>
        <p:spPr>
          <a:xfrm>
            <a:off x="11191" y="466374"/>
            <a:ext cx="8404079" cy="3796687"/>
          </a:xfrm>
          <a:prstGeom prst="rect">
            <a:avLst/>
          </a:prstGeom>
          <a:solidFill>
            <a:schemeClr val="tx1"/>
          </a:solidFill>
          <a:ln/>
        </p:spPr>
        <p:style>
          <a:lnRef idx="0">
            <a:schemeClr val="accent3"/>
          </a:lnRef>
          <a:fillRef idx="3">
            <a:schemeClr val="accent3"/>
          </a:fillRef>
          <a:effectRef idx="3">
            <a:schemeClr val="accent3"/>
          </a:effectRef>
          <a:fontRef idx="minor">
            <a:schemeClr val="lt1"/>
          </a:fontRef>
        </p:style>
        <p:txBody>
          <a:bodyPr vert="horz" wrap="square" rtlCol="0" anchor="ctr"/>
          <a:lstStyle/>
          <a:p>
            <a:pPr>
              <a:lnSpc>
                <a:spcPct val="150000"/>
              </a:lnSpc>
            </a:pPr>
            <a:endParaRPr lang="it-IT">
              <a:solidFill>
                <a:srgbClr val="EBEBEB">
                  <a:lumMod val="75000"/>
                </a:srgbClr>
              </a:solidFill>
              <a:latin typeface="Century Gothic"/>
            </a:endParaRPr>
          </a:p>
        </p:txBody>
      </p:sp>
      <p:sp>
        <p:nvSpPr>
          <p:cNvPr id="6" name="Rettangolo 5">
            <a:extLst>
              <a:ext uri="{FF2B5EF4-FFF2-40B4-BE49-F238E27FC236}">
                <a16:creationId xmlns:a16="http://schemas.microsoft.com/office/drawing/2014/main" xmlns="" id="{2E77C718-C7E0-414B-80E6-2D4C88F73F70}"/>
              </a:ext>
            </a:extLst>
          </p:cNvPr>
          <p:cNvSpPr/>
          <p:nvPr/>
        </p:nvSpPr>
        <p:spPr>
          <a:xfrm>
            <a:off x="0" y="4263062"/>
            <a:ext cx="8404079" cy="2577210"/>
          </a:xfrm>
          <a:prstGeom prst="rect">
            <a:avLst/>
          </a:prstGeom>
          <a:ln/>
        </p:spPr>
        <p:style>
          <a:lnRef idx="0">
            <a:schemeClr val="accent3"/>
          </a:lnRef>
          <a:fillRef idx="3">
            <a:schemeClr val="accent3"/>
          </a:fillRef>
          <a:effectRef idx="3">
            <a:schemeClr val="accent3"/>
          </a:effectRef>
          <a:fontRef idx="minor">
            <a:schemeClr val="lt1"/>
          </a:fontRef>
        </p:style>
        <p:txBody>
          <a:bodyPr vert="horz" wrap="square" rtlCol="0" anchor="ctr"/>
          <a:lstStyle/>
          <a:p>
            <a:pPr>
              <a:lnSpc>
                <a:spcPct val="150000"/>
              </a:lnSpc>
            </a:pPr>
            <a:endParaRPr lang="it-IT">
              <a:solidFill>
                <a:srgbClr val="EBEBEB">
                  <a:lumMod val="75000"/>
                </a:srgbClr>
              </a:solidFill>
              <a:latin typeface="Century Gothic"/>
            </a:endParaRPr>
          </a:p>
        </p:txBody>
      </p:sp>
      <p:sp>
        <p:nvSpPr>
          <p:cNvPr id="48" name="Rettangolo 47">
            <a:extLst>
              <a:ext uri="{FF2B5EF4-FFF2-40B4-BE49-F238E27FC236}">
                <a16:creationId xmlns:a16="http://schemas.microsoft.com/office/drawing/2014/main" xmlns="" id="{048A20EE-898C-45AD-BBC6-70B473489B8A}"/>
              </a:ext>
            </a:extLst>
          </p:cNvPr>
          <p:cNvSpPr/>
          <p:nvPr/>
        </p:nvSpPr>
        <p:spPr>
          <a:xfrm>
            <a:off x="-15240" y="17728"/>
            <a:ext cx="12192000" cy="476250"/>
          </a:xfrm>
          <a:prstGeom prst="rect">
            <a:avLst/>
          </a:prstGeom>
          <a:solidFill>
            <a:srgbClr val="426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CasellaDiTesto 9">
            <a:extLst>
              <a:ext uri="{FF2B5EF4-FFF2-40B4-BE49-F238E27FC236}">
                <a16:creationId xmlns:a16="http://schemas.microsoft.com/office/drawing/2014/main" xmlns="" id="{98A41FEB-BE46-4298-8F16-16001189BF7E}"/>
              </a:ext>
            </a:extLst>
          </p:cNvPr>
          <p:cNvSpPr txBox="1"/>
          <p:nvPr/>
        </p:nvSpPr>
        <p:spPr>
          <a:xfrm>
            <a:off x="11627140" y="0"/>
            <a:ext cx="549619" cy="338554"/>
          </a:xfrm>
          <a:prstGeom prst="rect">
            <a:avLst/>
          </a:prstGeom>
          <a:noFill/>
        </p:spPr>
        <p:txBody>
          <a:bodyPr wrap="square" rtlCol="0">
            <a:spAutoFit/>
          </a:bodyPr>
          <a:lstStyle/>
          <a:p>
            <a:r>
              <a:rPr lang="it-IT" sz="1600">
                <a:latin typeface="Microsoft Yi Baiti" panose="03000500000000000000" pitchFamily="66" charset="0"/>
                <a:ea typeface="Microsoft Yi Baiti" panose="03000500000000000000" pitchFamily="66" charset="0"/>
              </a:rPr>
              <a:t>8</a:t>
            </a:r>
            <a:endParaRPr lang="it-IT" sz="1600" dirty="0">
              <a:latin typeface="Microsoft Yi Baiti" panose="03000500000000000000" pitchFamily="66" charset="0"/>
              <a:ea typeface="Microsoft Yi Baiti" panose="03000500000000000000" pitchFamily="66" charset="0"/>
            </a:endParaRPr>
          </a:p>
        </p:txBody>
      </p:sp>
      <p:sp>
        <p:nvSpPr>
          <p:cNvPr id="20" name="Segnaposto testo 3">
            <a:extLst>
              <a:ext uri="{FF2B5EF4-FFF2-40B4-BE49-F238E27FC236}">
                <a16:creationId xmlns:a16="http://schemas.microsoft.com/office/drawing/2014/main" xmlns="" id="{961F039E-065F-4BF9-B992-93C7C45A9373}"/>
              </a:ext>
            </a:extLst>
          </p:cNvPr>
          <p:cNvSpPr>
            <a:spLocks noGrp="1"/>
          </p:cNvSpPr>
          <p:nvPr>
            <p:ph type="body" sz="quarter" idx="11"/>
          </p:nvPr>
        </p:nvSpPr>
        <p:spPr>
          <a:xfrm>
            <a:off x="61519" y="-152399"/>
            <a:ext cx="11496675" cy="341313"/>
          </a:xfrm>
        </p:spPr>
        <p:txBody>
          <a:bodyPr>
            <a:noAutofit/>
          </a:bodyPr>
          <a:lstStyle/>
          <a:p>
            <a:r>
              <a:rPr lang="it-IT" sz="3200">
                <a:solidFill>
                  <a:schemeClr val="tx1"/>
                </a:solidFill>
                <a:latin typeface="Microsoft Yi Baiti" panose="03000500000000000000" pitchFamily="66" charset="0"/>
                <a:ea typeface="Microsoft Yi Baiti" panose="03000500000000000000" pitchFamily="66" charset="0"/>
              </a:rPr>
              <a:t>L'utilizzo delle risorse 2/2</a:t>
            </a:r>
            <a:endParaRPr lang="it-IT" sz="3200" dirty="0">
              <a:solidFill>
                <a:schemeClr val="tx1"/>
              </a:solidFill>
              <a:latin typeface="Microsoft Yi Baiti" panose="03000500000000000000" pitchFamily="66" charset="0"/>
              <a:ea typeface="Microsoft Yi Baiti" panose="03000500000000000000" pitchFamily="66" charset="0"/>
            </a:endParaRPr>
          </a:p>
        </p:txBody>
      </p:sp>
      <p:sp>
        <p:nvSpPr>
          <p:cNvPr id="19" name="Rettangolo arrotondato 18"/>
          <p:cNvSpPr/>
          <p:nvPr/>
        </p:nvSpPr>
        <p:spPr>
          <a:xfrm>
            <a:off x="10242508" y="3165837"/>
            <a:ext cx="441960" cy="50241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28" name="Rettangolo arrotondato 27"/>
          <p:cNvSpPr/>
          <p:nvPr/>
        </p:nvSpPr>
        <p:spPr>
          <a:xfrm>
            <a:off x="-3170222" y="0"/>
            <a:ext cx="3103379" cy="6169915"/>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lvl="0">
              <a:defRPr/>
            </a:pPr>
            <a:r>
              <a:rPr lang="it-IT" sz="1400" b="1">
                <a:solidFill>
                  <a:prstClr val="black"/>
                </a:solidFill>
              </a:rPr>
              <a:t>Note sviluppo</a:t>
            </a:r>
          </a:p>
          <a:p>
            <a:pPr lvl="0">
              <a:defRPr/>
            </a:pPr>
            <a:r>
              <a:rPr lang="it-IT" sz="1400">
                <a:solidFill>
                  <a:prstClr val="black"/>
                </a:solidFill>
              </a:rPr>
              <a:t>In sincro con audio 1 esce il grafico</a:t>
            </a:r>
          </a:p>
          <a:p>
            <a:pPr lvl="0">
              <a:defRPr/>
            </a:pPr>
            <a:endParaRPr lang="it-IT" sz="1400">
              <a:solidFill>
                <a:prstClr val="black"/>
              </a:solidFill>
            </a:endParaRPr>
          </a:p>
          <a:p>
            <a:pPr lvl="0">
              <a:defRPr/>
            </a:pPr>
            <a:r>
              <a:rPr lang="it-IT" sz="1400" b="1">
                <a:solidFill>
                  <a:prstClr val="black"/>
                </a:solidFill>
              </a:rPr>
              <a:t>Immagine</a:t>
            </a:r>
          </a:p>
          <a:p>
            <a:pPr lvl="0">
              <a:defRPr/>
            </a:pPr>
            <a:r>
              <a:rPr lang="it-IT" sz="1400">
                <a:solidFill>
                  <a:prstClr val="black"/>
                </a:solidFill>
              </a:rPr>
              <a:t>https://pixabay.com/it/l-energia-eolica-turbina-eolica-2244138/</a:t>
            </a:r>
          </a:p>
        </p:txBody>
      </p:sp>
      <p:sp>
        <p:nvSpPr>
          <p:cNvPr id="12" name="CasellaDiTesto 11"/>
          <p:cNvSpPr txBox="1"/>
          <p:nvPr/>
        </p:nvSpPr>
        <p:spPr>
          <a:xfrm>
            <a:off x="15522385" y="3893730"/>
            <a:ext cx="45719" cy="369332"/>
          </a:xfrm>
          <a:prstGeom prst="rect">
            <a:avLst/>
          </a:prstGeom>
          <a:noFill/>
        </p:spPr>
        <p:txBody>
          <a:bodyPr wrap="square" rtlCol="0">
            <a:spAutoFit/>
          </a:bodyPr>
          <a:lstStyle/>
          <a:p>
            <a:endParaRPr lang="it-IT" dirty="0"/>
          </a:p>
        </p:txBody>
      </p:sp>
      <p:sp>
        <p:nvSpPr>
          <p:cNvPr id="2" name="Documento 1">
            <a:extLst>
              <a:ext uri="{FF2B5EF4-FFF2-40B4-BE49-F238E27FC236}">
                <a16:creationId xmlns:a16="http://schemas.microsoft.com/office/drawing/2014/main" xmlns="" id="{C2139D1B-68AD-42AB-A185-6C27F9212BAE}"/>
              </a:ext>
            </a:extLst>
          </p:cNvPr>
          <p:cNvSpPr/>
          <p:nvPr/>
        </p:nvSpPr>
        <p:spPr>
          <a:xfrm rot="5400000">
            <a:off x="6597265" y="1255414"/>
            <a:ext cx="6370724" cy="4820508"/>
          </a:xfrm>
          <a:prstGeom prst="flowChartDocument">
            <a:avLst/>
          </a:prstGeom>
          <a:blipFill dpi="0" rotWithShape="0">
            <a:blip r:embed="rId3" cstate="print"/>
            <a:srcRect/>
            <a:stretch>
              <a:fillRect l="-26000" r="-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34" name="Picture 2">
            <a:extLst>
              <a:ext uri="{FF2B5EF4-FFF2-40B4-BE49-F238E27FC236}">
                <a16:creationId xmlns:a16="http://schemas.microsoft.com/office/drawing/2014/main" xmlns="" id="{669207EB-31FC-40C4-9EED-B7F607C7902F}"/>
              </a:ext>
            </a:extLst>
          </p:cNvPr>
          <p:cNvPicPr>
            <a:picLocks noChangeAspect="1" noChangeArrowheads="1"/>
          </p:cNvPicPr>
          <p:nvPr/>
        </p:nvPicPr>
        <p:blipFill rotWithShape="1">
          <a:blip r:embed="rId4" cstate="print">
            <a:extLst>
              <a:ext uri="{BEBA8EAE-BF5A-486C-A8C5-ECC9F3942E4B}">
                <a14:imgProps xmlns:a14="http://schemas.microsoft.com/office/drawing/2010/main" xmlns="">
                  <a14:imgLayer r:embed="rId5">
                    <a14:imgEffect>
                      <a14:sharpenSoften amount="25000"/>
                    </a14:imgEffect>
                  </a14:imgLayer>
                </a14:imgProps>
              </a:ext>
              <a:ext uri="{28A0092B-C50C-407E-A947-70E740481C1C}">
                <a14:useLocalDpi xmlns:a14="http://schemas.microsoft.com/office/drawing/2010/main" xmlns="" val="0"/>
              </a:ext>
            </a:extLst>
          </a:blip>
          <a:srcRect l="21860" t="9649" b="19372"/>
          <a:stretch/>
        </p:blipFill>
        <p:spPr bwMode="auto">
          <a:xfrm>
            <a:off x="297712" y="509564"/>
            <a:ext cx="5804449" cy="37103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
        <p:nvSpPr>
          <p:cNvPr id="36" name="Goccia 35">
            <a:extLst>
              <a:ext uri="{FF2B5EF4-FFF2-40B4-BE49-F238E27FC236}">
                <a16:creationId xmlns:a16="http://schemas.microsoft.com/office/drawing/2014/main" xmlns="" id="{63EA9A98-CC34-4715-A307-24FE33EAE438}"/>
              </a:ext>
            </a:extLst>
          </p:cNvPr>
          <p:cNvSpPr/>
          <p:nvPr/>
        </p:nvSpPr>
        <p:spPr>
          <a:xfrm rot="1905374">
            <a:off x="4896708" y="2940442"/>
            <a:ext cx="263725" cy="274338"/>
          </a:xfrm>
          <a:prstGeom prst="teardrop">
            <a:avLst>
              <a:gd name="adj" fmla="val 102018"/>
            </a:avLst>
          </a:prstGeom>
          <a:solidFill>
            <a:srgbClr val="AE4144"/>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7" name="Goccia 36">
            <a:extLst>
              <a:ext uri="{FF2B5EF4-FFF2-40B4-BE49-F238E27FC236}">
                <a16:creationId xmlns:a16="http://schemas.microsoft.com/office/drawing/2014/main" xmlns="" id="{0BC6BE5F-DA59-4DC7-B8F6-7569D84E8786}"/>
              </a:ext>
            </a:extLst>
          </p:cNvPr>
          <p:cNvSpPr/>
          <p:nvPr/>
        </p:nvSpPr>
        <p:spPr>
          <a:xfrm rot="1905374">
            <a:off x="4921420" y="2391171"/>
            <a:ext cx="263725" cy="274338"/>
          </a:xfrm>
          <a:prstGeom prst="teardrop">
            <a:avLst>
              <a:gd name="adj" fmla="val 102018"/>
            </a:avLst>
          </a:prstGeom>
          <a:solidFill>
            <a:srgbClr val="2B6A72"/>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it-IT"/>
          </a:p>
        </p:txBody>
      </p:sp>
      <p:sp>
        <p:nvSpPr>
          <p:cNvPr id="38" name="CasellaDiTesto 37">
            <a:extLst>
              <a:ext uri="{FF2B5EF4-FFF2-40B4-BE49-F238E27FC236}">
                <a16:creationId xmlns:a16="http://schemas.microsoft.com/office/drawing/2014/main" xmlns="" id="{194ECA6F-0A6B-4E72-BC5E-E010D293B96A}"/>
              </a:ext>
            </a:extLst>
          </p:cNvPr>
          <p:cNvSpPr txBox="1"/>
          <p:nvPr/>
        </p:nvSpPr>
        <p:spPr>
          <a:xfrm>
            <a:off x="5231742" y="2891576"/>
            <a:ext cx="1948106" cy="523220"/>
          </a:xfrm>
          <a:prstGeom prst="rect">
            <a:avLst/>
          </a:prstGeom>
          <a:noFill/>
        </p:spPr>
        <p:txBody>
          <a:bodyPr wrap="square" rtlCol="0">
            <a:spAutoFit/>
          </a:bodyPr>
          <a:lstStyle>
            <a:defPPr>
              <a:defRPr lang="en-US"/>
            </a:defPPr>
            <a:lvl1pPr>
              <a:defRPr sz="1600">
                <a:solidFill>
                  <a:schemeClr val="tx2">
                    <a:lumMod val="75000"/>
                  </a:schemeClr>
                </a:solidFill>
              </a:defRPr>
            </a:lvl1pPr>
          </a:lstStyle>
          <a:p>
            <a:r>
              <a:rPr lang="it-IT" sz="1400"/>
              <a:t>Attività oltre il limite di sicurezza</a:t>
            </a:r>
            <a:endParaRPr lang="it-IT" sz="1400" dirty="0"/>
          </a:p>
        </p:txBody>
      </p:sp>
      <p:sp>
        <p:nvSpPr>
          <p:cNvPr id="39" name="CasellaDiTesto 38">
            <a:extLst>
              <a:ext uri="{FF2B5EF4-FFF2-40B4-BE49-F238E27FC236}">
                <a16:creationId xmlns:a16="http://schemas.microsoft.com/office/drawing/2014/main" xmlns="" id="{836238CD-6C8A-4ADF-8ACF-FC94E7B48CF5}"/>
              </a:ext>
            </a:extLst>
          </p:cNvPr>
          <p:cNvSpPr txBox="1"/>
          <p:nvPr/>
        </p:nvSpPr>
        <p:spPr>
          <a:xfrm>
            <a:off x="5231742" y="2372485"/>
            <a:ext cx="2194832" cy="307777"/>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400"/>
              <a:t>Spazio operativo sicuro</a:t>
            </a:r>
            <a:endParaRPr lang="it-IT" sz="1400" dirty="0"/>
          </a:p>
        </p:txBody>
      </p:sp>
      <p:sp>
        <p:nvSpPr>
          <p:cNvPr id="49" name="Rettangolo 48">
            <a:extLst>
              <a:ext uri="{FF2B5EF4-FFF2-40B4-BE49-F238E27FC236}">
                <a16:creationId xmlns:a16="http://schemas.microsoft.com/office/drawing/2014/main" xmlns="" id="{C0561BE1-BAA4-4B6E-A0A0-05C4BE01FA79}"/>
              </a:ext>
            </a:extLst>
          </p:cNvPr>
          <p:cNvSpPr/>
          <p:nvPr/>
        </p:nvSpPr>
        <p:spPr>
          <a:xfrm>
            <a:off x="1457924" y="4376390"/>
            <a:ext cx="7012998" cy="40011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it-IT" sz="2000" b="1">
                <a:solidFill>
                  <a:srgbClr val="23585E"/>
                </a:solidFill>
              </a:rPr>
              <a:t>Utilizzo intelligente delle risorse dell’ambiente</a:t>
            </a:r>
            <a:endParaRPr kumimoji="0" lang="it-IT" sz="2000" b="1" i="0" u="none" strike="noStrike" kern="1200" cap="none" spc="0" normalizeH="0" baseline="0" noProof="0" dirty="0">
              <a:ln>
                <a:noFill/>
              </a:ln>
              <a:solidFill>
                <a:srgbClr val="23585E"/>
              </a:solidFill>
              <a:effectLst/>
              <a:uLnTx/>
              <a:uFillTx/>
              <a:latin typeface="Century Gothic"/>
              <a:cs typeface="Arial" charset="0"/>
            </a:endParaRPr>
          </a:p>
        </p:txBody>
      </p:sp>
      <p:sp>
        <p:nvSpPr>
          <p:cNvPr id="45" name="Rettangolo arrotondato 44"/>
          <p:cNvSpPr/>
          <p:nvPr/>
        </p:nvSpPr>
        <p:spPr>
          <a:xfrm>
            <a:off x="1313646" y="1501365"/>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
        <p:nvSpPr>
          <p:cNvPr id="70" name="Rettangolo arrotondato 44">
            <a:extLst>
              <a:ext uri="{FF2B5EF4-FFF2-40B4-BE49-F238E27FC236}">
                <a16:creationId xmlns:a16="http://schemas.microsoft.com/office/drawing/2014/main" xmlns="" id="{4FF25D1F-B572-42E9-933E-7663AC3E5C69}"/>
              </a:ext>
            </a:extLst>
          </p:cNvPr>
          <p:cNvSpPr/>
          <p:nvPr/>
        </p:nvSpPr>
        <p:spPr>
          <a:xfrm>
            <a:off x="5937108" y="174434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2</a:t>
            </a:r>
            <a:endParaRPr lang="it-IT" dirty="0"/>
          </a:p>
        </p:txBody>
      </p:sp>
      <p:sp>
        <p:nvSpPr>
          <p:cNvPr id="50" name="Rettangolo arrotondato 44">
            <a:extLst>
              <a:ext uri="{FF2B5EF4-FFF2-40B4-BE49-F238E27FC236}">
                <a16:creationId xmlns:a16="http://schemas.microsoft.com/office/drawing/2014/main" xmlns="" id="{2B838784-4E16-49F8-B8D3-7771D5DE3EA5}"/>
              </a:ext>
            </a:extLst>
          </p:cNvPr>
          <p:cNvSpPr/>
          <p:nvPr/>
        </p:nvSpPr>
        <p:spPr>
          <a:xfrm>
            <a:off x="5622303" y="896083"/>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3</a:t>
            </a:r>
            <a:endParaRPr lang="it-IT" dirty="0"/>
          </a:p>
        </p:txBody>
      </p:sp>
      <p:sp>
        <p:nvSpPr>
          <p:cNvPr id="52" name="Rettangolo arrotondato 44">
            <a:extLst>
              <a:ext uri="{FF2B5EF4-FFF2-40B4-BE49-F238E27FC236}">
                <a16:creationId xmlns:a16="http://schemas.microsoft.com/office/drawing/2014/main" xmlns="" id="{C9F39C15-0EED-4270-A651-D407CA7183C1}"/>
              </a:ext>
            </a:extLst>
          </p:cNvPr>
          <p:cNvSpPr/>
          <p:nvPr/>
        </p:nvSpPr>
        <p:spPr>
          <a:xfrm>
            <a:off x="953967" y="4424176"/>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4</a:t>
            </a:r>
            <a:endParaRPr lang="it-IT" dirty="0"/>
          </a:p>
        </p:txBody>
      </p:sp>
      <p:pic>
        <p:nvPicPr>
          <p:cNvPr id="5" name="Immagine 4">
            <a:extLst>
              <a:ext uri="{FF2B5EF4-FFF2-40B4-BE49-F238E27FC236}">
                <a16:creationId xmlns:a16="http://schemas.microsoft.com/office/drawing/2014/main" xmlns="" id="{3F477677-F46C-4447-A084-DFF6A7BE78E6}"/>
              </a:ext>
            </a:extLst>
          </p:cNvPr>
          <p:cNvPicPr>
            <a:picLocks noChangeAspect="1"/>
          </p:cNvPicPr>
          <p:nvPr/>
        </p:nvPicPr>
        <p:blipFill>
          <a:blip r:embed="rId6"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1977232" y="5016966"/>
            <a:ext cx="942019" cy="942019"/>
          </a:xfrm>
          <a:prstGeom prst="rect">
            <a:avLst/>
          </a:prstGeom>
        </p:spPr>
      </p:pic>
      <p:pic>
        <p:nvPicPr>
          <p:cNvPr id="8" name="Immagine 7">
            <a:extLst>
              <a:ext uri="{FF2B5EF4-FFF2-40B4-BE49-F238E27FC236}">
                <a16:creationId xmlns:a16="http://schemas.microsoft.com/office/drawing/2014/main" xmlns="" id="{6E65C012-AE92-48AD-B5DB-581786107A28}"/>
              </a:ext>
            </a:extLst>
          </p:cNvPr>
          <p:cNvPicPr>
            <a:picLocks noChangeAspect="1"/>
          </p:cNvPicPr>
          <p:nvPr/>
        </p:nvPicPr>
        <p:blipFill>
          <a:blip r:embed="rId7"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5231742" y="5128105"/>
            <a:ext cx="770652" cy="770652"/>
          </a:xfrm>
          <a:prstGeom prst="rect">
            <a:avLst/>
          </a:prstGeom>
        </p:spPr>
      </p:pic>
      <p:pic>
        <p:nvPicPr>
          <p:cNvPr id="11" name="Immagine 10">
            <a:extLst>
              <a:ext uri="{FF2B5EF4-FFF2-40B4-BE49-F238E27FC236}">
                <a16:creationId xmlns:a16="http://schemas.microsoft.com/office/drawing/2014/main" xmlns="" id="{1EB99990-964D-4ED4-B3C8-98E1066EA2B1}"/>
              </a:ext>
            </a:extLst>
          </p:cNvPr>
          <p:cNvPicPr>
            <a:picLocks noChangeAspect="1"/>
          </p:cNvPicPr>
          <p:nvPr/>
        </p:nvPicPr>
        <p:blipFill>
          <a:blip r:embed="rId8"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476149" y="5016966"/>
            <a:ext cx="914246" cy="914246"/>
          </a:xfrm>
          <a:prstGeom prst="rect">
            <a:avLst/>
          </a:prstGeom>
        </p:spPr>
      </p:pic>
      <p:pic>
        <p:nvPicPr>
          <p:cNvPr id="14" name="Immagine 13">
            <a:extLst>
              <a:ext uri="{FF2B5EF4-FFF2-40B4-BE49-F238E27FC236}">
                <a16:creationId xmlns:a16="http://schemas.microsoft.com/office/drawing/2014/main" xmlns="" id="{262A5284-49E8-433B-AFA1-244FA904B8B1}"/>
              </a:ext>
            </a:extLst>
          </p:cNvPr>
          <p:cNvPicPr>
            <a:picLocks noChangeAspect="1"/>
          </p:cNvPicPr>
          <p:nvPr/>
        </p:nvPicPr>
        <p:blipFill>
          <a:blip r:embed="rId9"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3767693" y="5042439"/>
            <a:ext cx="891072" cy="891072"/>
          </a:xfrm>
          <a:prstGeom prst="rect">
            <a:avLst/>
          </a:prstGeom>
        </p:spPr>
      </p:pic>
      <p:pic>
        <p:nvPicPr>
          <p:cNvPr id="16" name="Immagine 15">
            <a:extLst>
              <a:ext uri="{FF2B5EF4-FFF2-40B4-BE49-F238E27FC236}">
                <a16:creationId xmlns:a16="http://schemas.microsoft.com/office/drawing/2014/main" xmlns="" id="{EB60AB15-1BB1-4919-945E-4BD62E6A5001}"/>
              </a:ext>
            </a:extLst>
          </p:cNvPr>
          <p:cNvPicPr>
            <a:picLocks noChangeAspect="1"/>
          </p:cNvPicPr>
          <p:nvPr/>
        </p:nvPicPr>
        <p:blipFill>
          <a:blip r:embed="rId10" cstate="print">
            <a:duotone>
              <a:schemeClr val="accent5">
                <a:shade val="45000"/>
                <a:satMod val="135000"/>
              </a:schemeClr>
              <a:prstClr val="white"/>
            </a:duotone>
            <a:extLst>
              <a:ext uri="{28A0092B-C50C-407E-A947-70E740481C1C}">
                <a14:useLocalDpi xmlns:a14="http://schemas.microsoft.com/office/drawing/2010/main" xmlns="" val="0"/>
              </a:ext>
            </a:extLst>
          </a:blip>
          <a:stretch>
            <a:fillRect/>
          </a:stretch>
        </p:blipFill>
        <p:spPr>
          <a:xfrm>
            <a:off x="6767416" y="4976450"/>
            <a:ext cx="1053846" cy="1053846"/>
          </a:xfrm>
          <a:prstGeom prst="rect">
            <a:avLst/>
          </a:prstGeom>
        </p:spPr>
      </p:pic>
      <p:sp>
        <p:nvSpPr>
          <p:cNvPr id="54" name="CasellaDiTesto 53">
            <a:extLst>
              <a:ext uri="{FF2B5EF4-FFF2-40B4-BE49-F238E27FC236}">
                <a16:creationId xmlns:a16="http://schemas.microsoft.com/office/drawing/2014/main" xmlns="" id="{585440C6-3250-41DB-9BAD-06AB933DB041}"/>
              </a:ext>
            </a:extLst>
          </p:cNvPr>
          <p:cNvSpPr txBox="1"/>
          <p:nvPr/>
        </p:nvSpPr>
        <p:spPr>
          <a:xfrm>
            <a:off x="388685" y="6040372"/>
            <a:ext cx="1047082" cy="369332"/>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800" b="1">
                <a:solidFill>
                  <a:srgbClr val="23585E"/>
                </a:solidFill>
              </a:rPr>
              <a:t>EDILIZIA</a:t>
            </a:r>
            <a:endParaRPr lang="it-IT" sz="1800" b="1" dirty="0">
              <a:solidFill>
                <a:srgbClr val="23585E"/>
              </a:solidFill>
            </a:endParaRPr>
          </a:p>
        </p:txBody>
      </p:sp>
      <p:sp>
        <p:nvSpPr>
          <p:cNvPr id="55" name="CasellaDiTesto 54">
            <a:extLst>
              <a:ext uri="{FF2B5EF4-FFF2-40B4-BE49-F238E27FC236}">
                <a16:creationId xmlns:a16="http://schemas.microsoft.com/office/drawing/2014/main" xmlns="" id="{FFEA5D8B-30CC-44BA-BB4C-99BD631CA3FF}"/>
              </a:ext>
            </a:extLst>
          </p:cNvPr>
          <p:cNvSpPr txBox="1"/>
          <p:nvPr/>
        </p:nvSpPr>
        <p:spPr>
          <a:xfrm>
            <a:off x="1628292" y="6045704"/>
            <a:ext cx="1773242" cy="369332"/>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800" b="1">
                <a:solidFill>
                  <a:srgbClr val="23585E"/>
                </a:solidFill>
              </a:rPr>
              <a:t>AGRICOLTURA</a:t>
            </a:r>
            <a:endParaRPr lang="it-IT" sz="1800" b="1" dirty="0">
              <a:solidFill>
                <a:srgbClr val="23585E"/>
              </a:solidFill>
            </a:endParaRPr>
          </a:p>
        </p:txBody>
      </p:sp>
      <p:sp>
        <p:nvSpPr>
          <p:cNvPr id="56" name="CasellaDiTesto 55">
            <a:extLst>
              <a:ext uri="{FF2B5EF4-FFF2-40B4-BE49-F238E27FC236}">
                <a16:creationId xmlns:a16="http://schemas.microsoft.com/office/drawing/2014/main" xmlns="" id="{CBFBB1AB-A0C3-4A95-8BB2-2D36E233E612}"/>
              </a:ext>
            </a:extLst>
          </p:cNvPr>
          <p:cNvSpPr txBox="1"/>
          <p:nvPr/>
        </p:nvSpPr>
        <p:spPr>
          <a:xfrm>
            <a:off x="3632782" y="6030296"/>
            <a:ext cx="1160895" cy="369332"/>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800" b="1">
                <a:solidFill>
                  <a:srgbClr val="23585E"/>
                </a:solidFill>
              </a:rPr>
              <a:t>ENERGIA</a:t>
            </a:r>
            <a:endParaRPr lang="it-IT" sz="1800" b="1" dirty="0">
              <a:solidFill>
                <a:srgbClr val="23585E"/>
              </a:solidFill>
            </a:endParaRPr>
          </a:p>
        </p:txBody>
      </p:sp>
      <p:sp>
        <p:nvSpPr>
          <p:cNvPr id="57" name="CasellaDiTesto 56">
            <a:extLst>
              <a:ext uri="{FF2B5EF4-FFF2-40B4-BE49-F238E27FC236}">
                <a16:creationId xmlns:a16="http://schemas.microsoft.com/office/drawing/2014/main" xmlns="" id="{132450C5-61D4-43BE-A146-7A30FB0B18FB}"/>
              </a:ext>
            </a:extLst>
          </p:cNvPr>
          <p:cNvSpPr txBox="1"/>
          <p:nvPr/>
        </p:nvSpPr>
        <p:spPr>
          <a:xfrm>
            <a:off x="4983425" y="6035840"/>
            <a:ext cx="1316386" cy="369332"/>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800" b="1">
                <a:solidFill>
                  <a:srgbClr val="23585E"/>
                </a:solidFill>
              </a:rPr>
              <a:t>INDUSTRIA</a:t>
            </a:r>
            <a:endParaRPr lang="it-IT" sz="1800" b="1" dirty="0">
              <a:solidFill>
                <a:srgbClr val="23585E"/>
              </a:solidFill>
            </a:endParaRPr>
          </a:p>
        </p:txBody>
      </p:sp>
      <p:sp>
        <p:nvSpPr>
          <p:cNvPr id="58" name="CasellaDiTesto 57">
            <a:extLst>
              <a:ext uri="{FF2B5EF4-FFF2-40B4-BE49-F238E27FC236}">
                <a16:creationId xmlns:a16="http://schemas.microsoft.com/office/drawing/2014/main" xmlns="" id="{173AF03A-F0DD-4538-A273-799971BCEAED}"/>
              </a:ext>
            </a:extLst>
          </p:cNvPr>
          <p:cNvSpPr txBox="1"/>
          <p:nvPr/>
        </p:nvSpPr>
        <p:spPr>
          <a:xfrm>
            <a:off x="6460734" y="6019120"/>
            <a:ext cx="1776448" cy="369332"/>
          </a:xfrm>
          <a:prstGeom prst="rect">
            <a:avLst/>
          </a:prstGeom>
          <a:noFill/>
        </p:spPr>
        <p:txBody>
          <a:bodyPr wrap="none" rtlCol="0">
            <a:spAutoFit/>
          </a:bodyPr>
          <a:lstStyle>
            <a:defPPr>
              <a:defRPr lang="en-US"/>
            </a:defPPr>
            <a:lvl1pPr>
              <a:defRPr sz="1600">
                <a:solidFill>
                  <a:schemeClr val="tx2">
                    <a:lumMod val="75000"/>
                  </a:schemeClr>
                </a:solidFill>
              </a:defRPr>
            </a:lvl1pPr>
          </a:lstStyle>
          <a:p>
            <a:r>
              <a:rPr lang="it-IT" sz="1800" b="1">
                <a:solidFill>
                  <a:srgbClr val="23585E"/>
                </a:solidFill>
              </a:rPr>
              <a:t>ECO MOBILITÀ</a:t>
            </a:r>
            <a:endParaRPr lang="it-IT" sz="1800" b="1" dirty="0">
              <a:solidFill>
                <a:srgbClr val="23585E"/>
              </a:solidFill>
            </a:endParaRPr>
          </a:p>
        </p:txBody>
      </p:sp>
      <p:sp>
        <p:nvSpPr>
          <p:cNvPr id="59" name="Rettangolo arrotondato 44">
            <a:extLst>
              <a:ext uri="{FF2B5EF4-FFF2-40B4-BE49-F238E27FC236}">
                <a16:creationId xmlns:a16="http://schemas.microsoft.com/office/drawing/2014/main" xmlns="" id="{4141CE61-846B-46B7-BFE5-EAE17D3CF46F}"/>
              </a:ext>
            </a:extLst>
          </p:cNvPr>
          <p:cNvSpPr/>
          <p:nvPr/>
        </p:nvSpPr>
        <p:spPr>
          <a:xfrm>
            <a:off x="1461028" y="4973644"/>
            <a:ext cx="802411"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a:t>5-9</a:t>
            </a:r>
            <a:endParaRPr lang="it-IT" dirty="0"/>
          </a:p>
        </p:txBody>
      </p:sp>
      <p:sp>
        <p:nvSpPr>
          <p:cNvPr id="68" name="Rettangolo arrotondato 44">
            <a:extLst>
              <a:ext uri="{FF2B5EF4-FFF2-40B4-BE49-F238E27FC236}">
                <a16:creationId xmlns:a16="http://schemas.microsoft.com/office/drawing/2014/main" xmlns="" id="{9ED6CD1D-7A64-42C6-8C70-DDD5C17692A6}"/>
              </a:ext>
            </a:extLst>
          </p:cNvPr>
          <p:cNvSpPr/>
          <p:nvPr/>
        </p:nvSpPr>
        <p:spPr>
          <a:xfrm>
            <a:off x="8224854" y="1651628"/>
            <a:ext cx="486173" cy="28121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it-IT" dirty="0"/>
              <a:t>1</a:t>
            </a:r>
          </a:p>
        </p:txBody>
      </p:sp>
    </p:spTree>
    <p:extLst>
      <p:ext uri="{BB962C8B-B14F-4D97-AF65-F5344CB8AC3E}">
        <p14:creationId xmlns:p14="http://schemas.microsoft.com/office/powerpoint/2010/main" xmlns="" val="1612223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e">
  <a:themeElements>
    <a:clrScheme name="Ione">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Ione">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e">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xmlns="" name="Ion" id="{B8441ADB-2E43-4AF7-B97A-BD870242C6A8}" vid="{292E63A9-BB86-4E3D-B92A-7223C6510D2E}"/>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9299</TotalTime>
  <Words>2177</Words>
  <Application>Microsoft Office PowerPoint</Application>
  <PresentationFormat>Personalizzato</PresentationFormat>
  <Paragraphs>402</Paragraphs>
  <Slides>16</Slides>
  <Notes>16</Notes>
  <HiddenSlides>0</HiddenSlides>
  <MMClips>0</MMClips>
  <ScaleCrop>false</ScaleCrop>
  <HeadingPairs>
    <vt:vector size="4" baseType="variant">
      <vt:variant>
        <vt:lpstr>Tema</vt:lpstr>
      </vt:variant>
      <vt:variant>
        <vt:i4>1</vt:i4>
      </vt:variant>
      <vt:variant>
        <vt:lpstr>Titoli diapositive</vt:lpstr>
      </vt:variant>
      <vt:variant>
        <vt:i4>16</vt:i4>
      </vt:variant>
    </vt:vector>
  </HeadingPairs>
  <TitlesOfParts>
    <vt:vector size="17" baseType="lpstr">
      <vt:lpstr>Ione</vt:lpstr>
      <vt:lpstr>Diapositiva 1</vt:lpstr>
      <vt:lpstr>Diapositiva 2</vt:lpstr>
      <vt:lpstr>Diapositiva 3</vt:lpstr>
      <vt:lpstr>Diapositiva 4</vt:lpstr>
      <vt:lpstr>Diapositiva 5</vt:lpstr>
      <vt:lpstr>Diapositiva 6</vt:lpstr>
      <vt:lpstr>Diapositiva 7</vt:lpstr>
      <vt:lpstr>Diapositiva 8</vt:lpstr>
      <vt:lpstr>Diapositiva 9</vt:lpstr>
      <vt:lpstr>Diapositiva 10</vt:lpstr>
      <vt:lpstr>Diapositiva 11</vt:lpstr>
      <vt:lpstr>Diapositiva 12</vt:lpstr>
      <vt:lpstr>Diapositiva 13</vt:lpstr>
      <vt:lpstr>Diapositiva 14</vt:lpstr>
      <vt:lpstr>Diapositiva 15</vt:lpstr>
      <vt:lpstr>Diapositiva 16</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dc:creator>Valentina</dc:creator>
  <cp:lastModifiedBy>Alice Antonello</cp:lastModifiedBy>
  <cp:revision>1074</cp:revision>
  <dcterms:created xsi:type="dcterms:W3CDTF">2018-07-03T17:42:04Z</dcterms:created>
  <dcterms:modified xsi:type="dcterms:W3CDTF">2018-12-19T09:50:53Z</dcterms:modified>
</cp:coreProperties>
</file>